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AI-generated content may be incorrect.</a:t>
            </a:r>
            <a:br>
              <a:rPr lang="en-US"/>
            </a:br>
            <a:br>
              <a:rPr lang="en-US"/>
            </a:br>
            <a:r>
              <a:rPr lang="en-US"/>
              <a:t>---</a:t>
            </a:r>
            <a:br>
              <a:rPr lang="en-US"/>
            </a:br>
            <a:br>
              <a:rPr lang="en-US"/>
            </a:br>
            <a:r>
              <a:rPr lang="en-US"/>
              <a:t>This presentation explores the innovative use of machine learning in agriculture, specifically through crop recommendation systems. We will discuss the need for these systems, the fundamentals of machine learning, and how to develop an effective crop recommendation model.</a:t>
            </a:r>
            <a:br>
              <a:rPr lang="en-US"/>
            </a:br>
            <a:br>
              <a:rPr lang="en-US"/>
            </a:br>
            <a:endParaRPr lang="en-US"/>
          </a:p>
        </p:txBody>
      </p:sp>
      <p:sp>
        <p:nvSpPr>
          <p:cNvPr id="87" name="Google Shape;87;p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1" name="Shape 171"/>
        <p:cNvGrpSpPr/>
        <p:nvPr/>
      </p:nvGrpSpPr>
      <p:grpSpPr>
        <a:xfrm>
          <a:off x="0" y="0"/>
          <a:ext cx="0" cy="0"/>
          <a:chOff x="0" y="0"/>
          <a:chExt cx="0" cy="0"/>
        </a:xfrm>
      </p:grpSpPr>
      <p:sp>
        <p:nvSpPr>
          <p:cNvPr id="172" name="Google Shape;172;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10: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future of crop recommendation models looks promising, with advancements in machine learning and data analytics. Continuous improvements will enhance their accuracy and usability in agriculture.</a:t>
            </a:r>
            <a:endParaRPr lang="en-US"/>
          </a:p>
        </p:txBody>
      </p:sp>
      <p:sp>
        <p:nvSpPr>
          <p:cNvPr id="174" name="Google Shape;174;p10: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0" name="Shape 180"/>
        <p:cNvGrpSpPr/>
        <p:nvPr/>
      </p:nvGrpSpPr>
      <p:grpSpPr>
        <a:xfrm>
          <a:off x="0" y="0"/>
          <a:ext cx="0" cy="0"/>
          <a:chOff x="0" y="0"/>
          <a:chExt cx="0" cy="0"/>
        </a:xfrm>
      </p:grpSpPr>
      <p:sp>
        <p:nvSpPr>
          <p:cNvPr id="181" name="Google Shape;181;p1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1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conclusion, crop recommendation models powered by machine learning offer immense potential to optimise agricultural productivity. By understanding the principles, factors, and practical implementations, we can contribute to sustainable farming practices.</a:t>
            </a:r>
            <a:endParaRPr lang="en-US"/>
          </a:p>
        </p:txBody>
      </p:sp>
      <p:sp>
        <p:nvSpPr>
          <p:cNvPr id="183" name="Google Shape;183;p1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9" name="Shape 189"/>
        <p:cNvGrpSpPr/>
        <p:nvPr/>
      </p:nvGrpSpPr>
      <p:grpSpPr>
        <a:xfrm>
          <a:off x="0" y="0"/>
          <a:ext cx="0" cy="0"/>
          <a:chOff x="0" y="0"/>
          <a:chExt cx="0" cy="0"/>
        </a:xfrm>
      </p:grpSpPr>
      <p:sp>
        <p:nvSpPr>
          <p:cNvPr id="190" name="Google Shape;190;p1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Expressing gratitude is vital for maintaining strong relationships both personally and professionally. A simple 'thank you' can brighten someone's day and foster a more positive atmosphere. Recognizing the contributions of others not only boosts morale but also strengthens teamwork and collaboration.</a:t>
            </a:r>
            <a:endParaRPr lang="en-US"/>
          </a:p>
        </p:txBody>
      </p:sp>
      <p:sp>
        <p:nvSpPr>
          <p:cNvPr id="192" name="Google Shape;192;p1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 name="Shape 93"/>
        <p:cNvGrpSpPr/>
        <p:nvPr/>
      </p:nvGrpSpPr>
      <p:grpSpPr>
        <a:xfrm>
          <a:off x="0" y="0"/>
          <a:ext cx="0" cy="0"/>
          <a:chOff x="0" y="0"/>
          <a:chExt cx="0" cy="0"/>
        </a:xfrm>
      </p:grpSpPr>
      <p:sp>
        <p:nvSpPr>
          <p:cNvPr id="94" name="Google Shape;94;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this presentation, we will cover the importance of crop recommendation systems and the benefits of using technology in agriculture. Then, we will delve into machine learning fundamentals, develop a crop recommendation model, and explore factors influencing recommendations. Finally, we will look at case studies and practical implementations.</a:t>
            </a:r>
            <a:endParaRPr lang="en-US"/>
          </a:p>
        </p:txBody>
      </p:sp>
      <p:sp>
        <p:nvSpPr>
          <p:cNvPr id="96" name="Google Shape;96;p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4" name="Shape 104"/>
        <p:cNvGrpSpPr/>
        <p:nvPr/>
      </p:nvGrpSpPr>
      <p:grpSpPr>
        <a:xfrm>
          <a:off x="0" y="0"/>
          <a:ext cx="0" cy="0"/>
          <a:chOff x="0" y="0"/>
          <a:chExt cx="0" cy="0"/>
        </a:xfrm>
      </p:grpSpPr>
      <p:sp>
        <p:nvSpPr>
          <p:cNvPr id="105" name="Google Shape;105;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3: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Increased population and changing climate conditions necessitate efficient agricultural practices. Crop recommendation systems help farmers choose crops that are best suited for their local conditions, leading to better yields and resource management.</a:t>
            </a:r>
            <a:endParaRPr lang="en-US"/>
          </a:p>
        </p:txBody>
      </p:sp>
      <p:sp>
        <p:nvSpPr>
          <p:cNvPr id="107" name="Google Shape;107;p3: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3" name="Shape 113"/>
        <p:cNvGrpSpPr/>
        <p:nvPr/>
      </p:nvGrpSpPr>
      <p:grpSpPr>
        <a:xfrm>
          <a:off x="0" y="0"/>
          <a:ext cx="0" cy="0"/>
          <a:chOff x="0" y="0"/>
          <a:chExt cx="0" cy="0"/>
        </a:xfrm>
      </p:grpSpPr>
      <p:sp>
        <p:nvSpPr>
          <p:cNvPr id="114" name="Google Shape;114;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Technology enhances agricultural practices by providing data-driven insights. Crop recommendation systems reduce risks, save time, and improve crop yield, thus contributing to sustainable agricultural practices.</a:t>
            </a:r>
            <a:endParaRPr lang="en-US"/>
          </a:p>
        </p:txBody>
      </p:sp>
      <p:sp>
        <p:nvSpPr>
          <p:cNvPr id="116" name="Google Shape;116;p4: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2" name="Shape 122"/>
        <p:cNvGrpSpPr/>
        <p:nvPr/>
      </p:nvGrpSpPr>
      <p:grpSpPr>
        <a:xfrm>
          <a:off x="0" y="0"/>
          <a:ext cx="0" cy="0"/>
          <a:chOff x="0" y="0"/>
          <a:chExt cx="0" cy="0"/>
        </a:xfrm>
      </p:grpSpPr>
      <p:sp>
        <p:nvSpPr>
          <p:cNvPr id="123" name="Google Shape;123;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Machine learning models can analyse vast datasets to identify patterns and trends that help in crop selection. This technology enables precision agriculture, improving decision-making for farmers.</a:t>
            </a:r>
            <a:endParaRPr lang="en-US"/>
          </a:p>
        </p:txBody>
      </p:sp>
      <p:sp>
        <p:nvSpPr>
          <p:cNvPr id="125" name="Google Shape;125;p5: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 name="Shape 131"/>
        <p:cNvGrpSpPr/>
        <p:nvPr/>
      </p:nvGrpSpPr>
      <p:grpSpPr>
        <a:xfrm>
          <a:off x="0" y="0"/>
          <a:ext cx="0" cy="0"/>
          <a:chOff x="0" y="0"/>
          <a:chExt cx="0" cy="0"/>
        </a:xfrm>
      </p:grpSpPr>
      <p:sp>
        <p:nvSpPr>
          <p:cNvPr id="132" name="Google Shape;132;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Once the model is built, it must be trained on historical data and tested for accuracy. This process helps in fine-tuning the model to ensure reliable crop recommendations.</a:t>
            </a:r>
            <a:endParaRPr lang="en-US"/>
          </a:p>
        </p:txBody>
      </p:sp>
      <p:sp>
        <p:nvSpPr>
          <p:cNvPr id="134" name="Google Shape;134;p6: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1" name="Shape 141"/>
        <p:cNvGrpSpPr/>
        <p:nvPr/>
      </p:nvGrpSpPr>
      <p:grpSpPr>
        <a:xfrm>
          <a:off x="0" y="0"/>
          <a:ext cx="0" cy="0"/>
          <a:chOff x="0" y="0"/>
          <a:chExt cx="0" cy="0"/>
        </a:xfrm>
      </p:grpSpPr>
      <p:sp>
        <p:nvSpPr>
          <p:cNvPr id="142" name="Google Shape;142;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Soil type, nutrients, and pH levels play crucial roles in crop growth. Understanding soil characteristics helps identify the best crops for cultivation in a given area.</a:t>
            </a:r>
            <a:endParaRPr lang="en-US"/>
          </a:p>
        </p:txBody>
      </p:sp>
      <p:sp>
        <p:nvSpPr>
          <p:cNvPr id="144" name="Google Shape;144;p7: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1" name="Shape 151"/>
        <p:cNvGrpSpPr/>
        <p:nvPr/>
      </p:nvGrpSpPr>
      <p:grpSpPr>
        <a:xfrm>
          <a:off x="0" y="0"/>
          <a:ext cx="0" cy="0"/>
          <a:chOff x="0" y="0"/>
          <a:chExt cx="0" cy="0"/>
        </a:xfrm>
      </p:grpSpPr>
      <p:sp>
        <p:nvSpPr>
          <p:cNvPr id="152" name="Google Shape;152;p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Several successful implementations of machine learning-based crop recommendation systems have been recorded. These models have shown positive impacts on yield and resource efficiency.</a:t>
            </a:r>
            <a:endParaRPr lang="en-US"/>
          </a:p>
        </p:txBody>
      </p:sp>
      <p:sp>
        <p:nvSpPr>
          <p:cNvPr id="154" name="Google Shape;154;p8: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1" name="Shape 161"/>
        <p:cNvGrpSpPr/>
        <p:nvPr/>
      </p:nvGrpSpPr>
      <p:grpSpPr>
        <a:xfrm>
          <a:off x="0" y="0"/>
          <a:ext cx="0" cy="0"/>
          <a:chOff x="0" y="0"/>
          <a:chExt cx="0" cy="0"/>
        </a:xfrm>
      </p:grpSpPr>
      <p:sp>
        <p:nvSpPr>
          <p:cNvPr id="162" name="Google Shape;162;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9: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Despite their benefits, implementing crop recommendation models can present challenges, such as data availability, integration with existing systems, and farmer adoption.</a:t>
            </a:r>
            <a:endParaRPr lang="en-US"/>
          </a:p>
        </p:txBody>
      </p:sp>
      <p:sp>
        <p:nvSpPr>
          <p:cNvPr id="164" name="Google Shape;164;p9: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308388" y="745440"/>
            <a:ext cx="8132227" cy="355985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5400"/>
              <a:buFont typeface="Arial" panose="020B0604020202020204"/>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type="subTitle" idx="1"/>
          </p:nvPr>
        </p:nvSpPr>
        <p:spPr>
          <a:xfrm>
            <a:off x="317308" y="4669316"/>
            <a:ext cx="8132227" cy="1350484"/>
          </a:xfrm>
          <a:prstGeom prst="rect">
            <a:avLst/>
          </a:prstGeom>
          <a:noFill/>
          <a:ln>
            <a:noFill/>
          </a:ln>
        </p:spPr>
        <p:txBody>
          <a:bodyPr spcFirstLastPara="1" wrap="square" lIns="91425" tIns="45700" rIns="91425" bIns="45700" anchor="b" anchorCtr="0">
            <a:normAutofit/>
          </a:bodyPr>
          <a:lstStyle>
            <a:lvl1pPr lvl="0" algn="l">
              <a:lnSpc>
                <a:spcPct val="120000"/>
              </a:lnSpc>
              <a:spcBef>
                <a:spcPts val="1000"/>
              </a:spcBef>
              <a:spcAft>
                <a:spcPts val="0"/>
              </a:spcAft>
              <a:buClr>
                <a:schemeClr val="lt1"/>
              </a:buClr>
              <a:buSzPts val="2000"/>
              <a:buNone/>
              <a:defRPr sz="2000"/>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8" name="Google Shape;18;p2"/>
          <p:cNvSpPr txBox="1"/>
          <p:nvPr>
            <p:ph type="dt" idx="10"/>
          </p:nvPr>
        </p:nvSpPr>
        <p:spPr>
          <a:xfrm>
            <a:off x="340137" y="63202"/>
            <a:ext cx="2743200" cy="31822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type="ftr" idx="11"/>
          </p:nvPr>
        </p:nvSpPr>
        <p:spPr>
          <a:xfrm>
            <a:off x="7344016" y="6424761"/>
            <a:ext cx="405993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type="sldNum" idx="12"/>
          </p:nvPr>
        </p:nvSpPr>
        <p:spPr>
          <a:xfrm>
            <a:off x="11403951" y="6425816"/>
            <a:ext cx="4297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308387" y="757451"/>
            <a:ext cx="10875953" cy="121465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type="body" idx="1"/>
          </p:nvPr>
        </p:nvSpPr>
        <p:spPr>
          <a:xfrm rot="5400000">
            <a:off x="3736054" y="-1428486"/>
            <a:ext cx="4047699" cy="1084887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75" name="Google Shape;75;p11"/>
          <p:cNvSpPr txBox="1"/>
          <p:nvPr>
            <p:ph type="dt" idx="10"/>
          </p:nvPr>
        </p:nvSpPr>
        <p:spPr>
          <a:xfrm>
            <a:off x="340137" y="63202"/>
            <a:ext cx="2743200" cy="31822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type="ftr" idx="11"/>
          </p:nvPr>
        </p:nvSpPr>
        <p:spPr>
          <a:xfrm>
            <a:off x="7344016" y="6424761"/>
            <a:ext cx="405993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type="sldNum" idx="12"/>
          </p:nvPr>
        </p:nvSpPr>
        <p:spPr>
          <a:xfrm>
            <a:off x="11403951" y="6425816"/>
            <a:ext cx="4297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829088" y="2286389"/>
            <a:ext cx="5338369" cy="22775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type="body" idx="1"/>
          </p:nvPr>
        </p:nvSpPr>
        <p:spPr>
          <a:xfrm rot="5400000">
            <a:off x="2284058" y="-689878"/>
            <a:ext cx="5338369" cy="8230086"/>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81" name="Google Shape;81;p12"/>
          <p:cNvSpPr txBox="1"/>
          <p:nvPr>
            <p:ph type="dt" idx="10"/>
          </p:nvPr>
        </p:nvSpPr>
        <p:spPr>
          <a:xfrm>
            <a:off x="340137" y="63202"/>
            <a:ext cx="2743200" cy="31822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type="ftr" idx="11"/>
          </p:nvPr>
        </p:nvSpPr>
        <p:spPr>
          <a:xfrm>
            <a:off x="7344016" y="6424761"/>
            <a:ext cx="405993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type="sldNum" idx="12"/>
          </p:nvPr>
        </p:nvSpPr>
        <p:spPr>
          <a:xfrm>
            <a:off x="11403951" y="6425816"/>
            <a:ext cx="4297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21" name="Shape 21"/>
        <p:cNvGrpSpPr/>
        <p:nvPr/>
      </p:nvGrpSpPr>
      <p:grpSpPr>
        <a:xfrm>
          <a:off x="0" y="0"/>
          <a:ext cx="0" cy="0"/>
          <a:chOff x="0" y="0"/>
          <a:chExt cx="0" cy="0"/>
        </a:xfrm>
      </p:grpSpPr>
      <p:sp>
        <p:nvSpPr>
          <p:cNvPr id="22" name="Google Shape;22;p3"/>
          <p:cNvSpPr txBox="1"/>
          <p:nvPr>
            <p:ph type="title"/>
          </p:nvPr>
        </p:nvSpPr>
        <p:spPr>
          <a:xfrm>
            <a:off x="303197" y="750627"/>
            <a:ext cx="10846556" cy="130415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type="body" idx="1"/>
          </p:nvPr>
        </p:nvSpPr>
        <p:spPr>
          <a:xfrm>
            <a:off x="1056961" y="2075250"/>
            <a:ext cx="4571288" cy="4101492"/>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1000"/>
              </a:spcBef>
              <a:spcAft>
                <a:spcPts val="0"/>
              </a:spcAft>
              <a:buClr>
                <a:schemeClr val="lt1"/>
              </a:buClr>
              <a:buSzPts val="2000"/>
              <a:buChar char="•"/>
              <a:defRPr sz="2000"/>
            </a:lvl1pPr>
            <a:lvl2pPr marL="914400" lvl="1" indent="-342900" algn="l">
              <a:lnSpc>
                <a:spcPct val="120000"/>
              </a:lnSpc>
              <a:spcBef>
                <a:spcPts val="500"/>
              </a:spcBef>
              <a:spcAft>
                <a:spcPts val="0"/>
              </a:spcAft>
              <a:buClr>
                <a:schemeClr val="lt1"/>
              </a:buClr>
              <a:buSzPts val="1800"/>
              <a:buChar char="+"/>
              <a:defRPr sz="1800"/>
            </a:lvl2pPr>
            <a:lvl3pPr marL="1371600" lvl="2" indent="-330200" algn="l">
              <a:lnSpc>
                <a:spcPct val="120000"/>
              </a:lnSpc>
              <a:spcBef>
                <a:spcPts val="500"/>
              </a:spcBef>
              <a:spcAft>
                <a:spcPts val="0"/>
              </a:spcAft>
              <a:buClr>
                <a:schemeClr val="lt1"/>
              </a:buClr>
              <a:buSzPts val="1600"/>
              <a:buChar char="•"/>
              <a:defRPr sz="1600"/>
            </a:lvl3pPr>
            <a:lvl4pPr marL="1828800" lvl="3" indent="-317500" algn="l">
              <a:lnSpc>
                <a:spcPct val="120000"/>
              </a:lnSpc>
              <a:spcBef>
                <a:spcPts val="500"/>
              </a:spcBef>
              <a:spcAft>
                <a:spcPts val="0"/>
              </a:spcAft>
              <a:buClr>
                <a:schemeClr val="lt1"/>
              </a:buClr>
              <a:buSzPts val="1400"/>
              <a:buChar char="+"/>
              <a:defRPr sz="1400"/>
            </a:lvl4pPr>
            <a:lvl5pPr marL="2286000" lvl="4" indent="-317500" algn="l">
              <a:lnSpc>
                <a:spcPct val="120000"/>
              </a:lnSpc>
              <a:spcBef>
                <a:spcPts val="500"/>
              </a:spcBef>
              <a:spcAft>
                <a:spcPts val="0"/>
              </a:spcAft>
              <a:buClr>
                <a:schemeClr val="lt1"/>
              </a:buClr>
              <a:buSzPts val="1400"/>
              <a:buChar char="•"/>
              <a:defRPr sz="14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24" name="Google Shape;24;p3"/>
          <p:cNvSpPr txBox="1"/>
          <p:nvPr>
            <p:ph type="body" idx="2"/>
          </p:nvPr>
        </p:nvSpPr>
        <p:spPr>
          <a:xfrm>
            <a:off x="6379560" y="2075250"/>
            <a:ext cx="4770191" cy="4101492"/>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1000"/>
              </a:spcBef>
              <a:spcAft>
                <a:spcPts val="0"/>
              </a:spcAft>
              <a:buClr>
                <a:schemeClr val="lt1"/>
              </a:buClr>
              <a:buSzPts val="2000"/>
              <a:buChar char="•"/>
              <a:defRPr sz="2000"/>
            </a:lvl1pPr>
            <a:lvl2pPr marL="914400" lvl="1" indent="-342900" algn="l">
              <a:lnSpc>
                <a:spcPct val="120000"/>
              </a:lnSpc>
              <a:spcBef>
                <a:spcPts val="500"/>
              </a:spcBef>
              <a:spcAft>
                <a:spcPts val="0"/>
              </a:spcAft>
              <a:buClr>
                <a:schemeClr val="lt1"/>
              </a:buClr>
              <a:buSzPts val="1800"/>
              <a:buChar char="+"/>
              <a:defRPr sz="1800"/>
            </a:lvl2pPr>
            <a:lvl3pPr marL="1371600" lvl="2" indent="-330200" algn="l">
              <a:lnSpc>
                <a:spcPct val="120000"/>
              </a:lnSpc>
              <a:spcBef>
                <a:spcPts val="500"/>
              </a:spcBef>
              <a:spcAft>
                <a:spcPts val="0"/>
              </a:spcAft>
              <a:buClr>
                <a:schemeClr val="lt1"/>
              </a:buClr>
              <a:buSzPts val="1600"/>
              <a:buChar char="•"/>
              <a:defRPr sz="1600"/>
            </a:lvl3pPr>
            <a:lvl4pPr marL="1828800" lvl="3" indent="-317500" algn="l">
              <a:lnSpc>
                <a:spcPct val="120000"/>
              </a:lnSpc>
              <a:spcBef>
                <a:spcPts val="500"/>
              </a:spcBef>
              <a:spcAft>
                <a:spcPts val="0"/>
              </a:spcAft>
              <a:buClr>
                <a:schemeClr val="lt1"/>
              </a:buClr>
              <a:buSzPts val="1400"/>
              <a:buChar char="+"/>
              <a:defRPr sz="1400"/>
            </a:lvl4pPr>
            <a:lvl5pPr marL="2286000" lvl="4" indent="-317500" algn="l">
              <a:lnSpc>
                <a:spcPct val="120000"/>
              </a:lnSpc>
              <a:spcBef>
                <a:spcPts val="500"/>
              </a:spcBef>
              <a:spcAft>
                <a:spcPts val="0"/>
              </a:spcAft>
              <a:buClr>
                <a:schemeClr val="lt1"/>
              </a:buClr>
              <a:buSzPts val="1400"/>
              <a:buChar char="•"/>
              <a:defRPr sz="14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25" name="Google Shape;25;p3"/>
          <p:cNvSpPr txBox="1"/>
          <p:nvPr>
            <p:ph type="dt" idx="10"/>
          </p:nvPr>
        </p:nvSpPr>
        <p:spPr>
          <a:xfrm>
            <a:off x="340137" y="63202"/>
            <a:ext cx="2743200" cy="31822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type="ftr" idx="11"/>
          </p:nvPr>
        </p:nvSpPr>
        <p:spPr>
          <a:xfrm>
            <a:off x="7344016" y="6424761"/>
            <a:ext cx="405993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type="sldNum" idx="12"/>
          </p:nvPr>
        </p:nvSpPr>
        <p:spPr>
          <a:xfrm>
            <a:off x="11403951" y="6425816"/>
            <a:ext cx="4297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8" name="Shape 28"/>
        <p:cNvGrpSpPr/>
        <p:nvPr/>
      </p:nvGrpSpPr>
      <p:grpSpPr>
        <a:xfrm>
          <a:off x="0" y="0"/>
          <a:ext cx="0" cy="0"/>
          <a:chOff x="0" y="0"/>
          <a:chExt cx="0" cy="0"/>
        </a:xfrm>
      </p:grpSpPr>
      <p:sp>
        <p:nvSpPr>
          <p:cNvPr id="29" name="Google Shape;29;p4"/>
          <p:cNvSpPr txBox="1"/>
          <p:nvPr>
            <p:ph type="title"/>
          </p:nvPr>
        </p:nvSpPr>
        <p:spPr>
          <a:xfrm>
            <a:off x="308387" y="620202"/>
            <a:ext cx="9956747" cy="143878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type="body" idx="1"/>
          </p:nvPr>
        </p:nvSpPr>
        <p:spPr>
          <a:xfrm>
            <a:off x="335467" y="2306781"/>
            <a:ext cx="9956747" cy="387018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31" name="Google Shape;31;p4"/>
          <p:cNvSpPr txBox="1"/>
          <p:nvPr>
            <p:ph type="dt" idx="10"/>
          </p:nvPr>
        </p:nvSpPr>
        <p:spPr>
          <a:xfrm>
            <a:off x="340137" y="63202"/>
            <a:ext cx="2743200" cy="31822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type="ftr" idx="11"/>
          </p:nvPr>
        </p:nvSpPr>
        <p:spPr>
          <a:xfrm>
            <a:off x="7344016" y="6424761"/>
            <a:ext cx="405993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type="sldNum" idx="12"/>
          </p:nvPr>
        </p:nvSpPr>
        <p:spPr>
          <a:xfrm>
            <a:off x="11403951" y="6425816"/>
            <a:ext cx="4297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34" name="Shape 34"/>
        <p:cNvGrpSpPr/>
        <p:nvPr/>
      </p:nvGrpSpPr>
      <p:grpSpPr>
        <a:xfrm>
          <a:off x="0" y="0"/>
          <a:ext cx="0" cy="0"/>
          <a:chOff x="0" y="0"/>
          <a:chExt cx="0" cy="0"/>
        </a:xfrm>
      </p:grpSpPr>
      <p:sp>
        <p:nvSpPr>
          <p:cNvPr id="35" name="Google Shape;35;p5"/>
          <p:cNvSpPr txBox="1"/>
          <p:nvPr>
            <p:ph type="title"/>
          </p:nvPr>
        </p:nvSpPr>
        <p:spPr>
          <a:xfrm>
            <a:off x="340138" y="2243708"/>
            <a:ext cx="9156288" cy="377609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600"/>
              <a:buFont typeface="Arial" panose="020B0604020202020204"/>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type="body" idx="1"/>
          </p:nvPr>
        </p:nvSpPr>
        <p:spPr>
          <a:xfrm>
            <a:off x="340137" y="838201"/>
            <a:ext cx="9156289" cy="140550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2000">
                <a:solidFill>
                  <a:schemeClr val="lt1"/>
                </a:solidFill>
              </a:defRPr>
            </a:lvl1pPr>
            <a:lvl2pPr marL="914400" lvl="1" indent="-228600" algn="l">
              <a:lnSpc>
                <a:spcPct val="120000"/>
              </a:lnSpc>
              <a:spcBef>
                <a:spcPts val="500"/>
              </a:spcBef>
              <a:spcAft>
                <a:spcPts val="0"/>
              </a:spcAft>
              <a:buClr>
                <a:schemeClr val="lt1"/>
              </a:buClr>
              <a:buSzPts val="2000"/>
              <a:buNone/>
              <a:defRPr sz="2000">
                <a:solidFill>
                  <a:schemeClr val="lt1"/>
                </a:solidFill>
              </a:defRPr>
            </a:lvl2pPr>
            <a:lvl3pPr marL="1371600" lvl="2" indent="-228600" algn="l">
              <a:lnSpc>
                <a:spcPct val="120000"/>
              </a:lnSpc>
              <a:spcBef>
                <a:spcPts val="500"/>
              </a:spcBef>
              <a:spcAft>
                <a:spcPts val="0"/>
              </a:spcAft>
              <a:buClr>
                <a:schemeClr val="lt1"/>
              </a:buClr>
              <a:buSzPts val="1800"/>
              <a:buNone/>
              <a:defRPr sz="1800">
                <a:solidFill>
                  <a:schemeClr val="lt1"/>
                </a:solidFill>
              </a:defRPr>
            </a:lvl3pPr>
            <a:lvl4pPr marL="1828800" lvl="3" indent="-228600" algn="l">
              <a:lnSpc>
                <a:spcPct val="120000"/>
              </a:lnSpc>
              <a:spcBef>
                <a:spcPts val="500"/>
              </a:spcBef>
              <a:spcAft>
                <a:spcPts val="0"/>
              </a:spcAft>
              <a:buClr>
                <a:schemeClr val="lt1"/>
              </a:buClr>
              <a:buSzPts val="1600"/>
              <a:buNone/>
              <a:defRPr sz="1600">
                <a:solidFill>
                  <a:schemeClr val="lt1"/>
                </a:solidFill>
              </a:defRPr>
            </a:lvl4pPr>
            <a:lvl5pPr marL="2286000" lvl="4" indent="-228600" algn="l">
              <a:lnSpc>
                <a:spcPct val="12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p:txBody>
      </p:sp>
      <p:sp>
        <p:nvSpPr>
          <p:cNvPr id="37" name="Google Shape;37;p5"/>
          <p:cNvSpPr txBox="1"/>
          <p:nvPr>
            <p:ph type="dt" idx="10"/>
          </p:nvPr>
        </p:nvSpPr>
        <p:spPr>
          <a:xfrm>
            <a:off x="340137" y="63202"/>
            <a:ext cx="2743200" cy="31822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type="ftr" idx="11"/>
          </p:nvPr>
        </p:nvSpPr>
        <p:spPr>
          <a:xfrm>
            <a:off x="7344016" y="6424761"/>
            <a:ext cx="405993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type="sldNum" idx="12"/>
          </p:nvPr>
        </p:nvSpPr>
        <p:spPr>
          <a:xfrm>
            <a:off x="11403951" y="6425816"/>
            <a:ext cx="4297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305649" y="743803"/>
            <a:ext cx="10764271" cy="10253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type="body" idx="1"/>
          </p:nvPr>
        </p:nvSpPr>
        <p:spPr>
          <a:xfrm>
            <a:off x="1056961" y="1769166"/>
            <a:ext cx="4571287" cy="815008"/>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000"/>
              </a:spcBef>
              <a:spcAft>
                <a:spcPts val="0"/>
              </a:spcAft>
              <a:buClr>
                <a:schemeClr val="lt1"/>
              </a:buClr>
              <a:buSzPts val="2000"/>
              <a:buNone/>
              <a:defRPr sz="2000" b="0" cap="none"/>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p:txBody>
      </p:sp>
      <p:sp>
        <p:nvSpPr>
          <p:cNvPr id="43" name="Google Shape;43;p6"/>
          <p:cNvSpPr txBox="1"/>
          <p:nvPr>
            <p:ph type="body" idx="2"/>
          </p:nvPr>
        </p:nvSpPr>
        <p:spPr>
          <a:xfrm>
            <a:off x="1056961" y="2678597"/>
            <a:ext cx="4571287" cy="350670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44" name="Google Shape;44;p6"/>
          <p:cNvSpPr txBox="1"/>
          <p:nvPr>
            <p:ph type="body" idx="3"/>
          </p:nvPr>
        </p:nvSpPr>
        <p:spPr>
          <a:xfrm>
            <a:off x="6498633" y="1769166"/>
            <a:ext cx="4571287" cy="815008"/>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000"/>
              </a:spcBef>
              <a:spcAft>
                <a:spcPts val="0"/>
              </a:spcAft>
              <a:buClr>
                <a:schemeClr val="lt1"/>
              </a:buClr>
              <a:buSzPts val="2000"/>
              <a:buNone/>
              <a:defRPr sz="2000" b="0" cap="none"/>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p:txBody>
      </p:sp>
      <p:sp>
        <p:nvSpPr>
          <p:cNvPr id="45" name="Google Shape;45;p6"/>
          <p:cNvSpPr txBox="1"/>
          <p:nvPr>
            <p:ph type="body" idx="4"/>
          </p:nvPr>
        </p:nvSpPr>
        <p:spPr>
          <a:xfrm>
            <a:off x="6498633" y="2678596"/>
            <a:ext cx="4571287" cy="3506709"/>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46" name="Google Shape;46;p6"/>
          <p:cNvSpPr txBox="1"/>
          <p:nvPr>
            <p:ph type="dt" idx="10"/>
          </p:nvPr>
        </p:nvSpPr>
        <p:spPr>
          <a:xfrm>
            <a:off x="340137" y="63202"/>
            <a:ext cx="2743200" cy="31822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type="ftr" idx="11"/>
          </p:nvPr>
        </p:nvSpPr>
        <p:spPr>
          <a:xfrm>
            <a:off x="7344016" y="6424761"/>
            <a:ext cx="405993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type="sldNum" idx="12"/>
          </p:nvPr>
        </p:nvSpPr>
        <p:spPr>
          <a:xfrm>
            <a:off x="11403951" y="6425816"/>
            <a:ext cx="4297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308387" y="757766"/>
            <a:ext cx="7240293" cy="354753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type="dt" idx="10"/>
          </p:nvPr>
        </p:nvSpPr>
        <p:spPr>
          <a:xfrm>
            <a:off x="340137" y="63202"/>
            <a:ext cx="2743200" cy="31822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type="ftr" idx="11"/>
          </p:nvPr>
        </p:nvSpPr>
        <p:spPr>
          <a:xfrm>
            <a:off x="7344016" y="6424761"/>
            <a:ext cx="405993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type="sldNum" idx="12"/>
          </p:nvPr>
        </p:nvSpPr>
        <p:spPr>
          <a:xfrm>
            <a:off x="11403951" y="6425816"/>
            <a:ext cx="4297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4" name="Shape 54"/>
        <p:cNvGrpSpPr/>
        <p:nvPr/>
      </p:nvGrpSpPr>
      <p:grpSpPr>
        <a:xfrm>
          <a:off x="0" y="0"/>
          <a:ext cx="0" cy="0"/>
          <a:chOff x="0" y="0"/>
          <a:chExt cx="0" cy="0"/>
        </a:xfrm>
      </p:grpSpPr>
      <p:sp>
        <p:nvSpPr>
          <p:cNvPr id="55" name="Google Shape;55;p8"/>
          <p:cNvSpPr txBox="1"/>
          <p:nvPr>
            <p:ph type="dt" idx="10"/>
          </p:nvPr>
        </p:nvSpPr>
        <p:spPr>
          <a:xfrm>
            <a:off x="340137" y="63202"/>
            <a:ext cx="2743200" cy="31822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type="ftr" idx="11"/>
          </p:nvPr>
        </p:nvSpPr>
        <p:spPr>
          <a:xfrm>
            <a:off x="7344016" y="6424761"/>
            <a:ext cx="405993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type="sldNum" idx="12"/>
          </p:nvPr>
        </p:nvSpPr>
        <p:spPr>
          <a:xfrm>
            <a:off x="11403951" y="6425816"/>
            <a:ext cx="4297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317395" y="766636"/>
            <a:ext cx="3951745" cy="151062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200"/>
              <a:buFont typeface="Arial" panose="020B060402020202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type="body" idx="1"/>
          </p:nvPr>
        </p:nvSpPr>
        <p:spPr>
          <a:xfrm>
            <a:off x="5105400" y="702452"/>
            <a:ext cx="6249988" cy="5317347"/>
          </a:xfrm>
          <a:prstGeom prst="rect">
            <a:avLst/>
          </a:prstGeom>
          <a:noFill/>
          <a:ln>
            <a:noFill/>
          </a:ln>
        </p:spPr>
        <p:txBody>
          <a:bodyPr spcFirstLastPara="1" wrap="square" lIns="91425" tIns="45700" rIns="91425" bIns="45700" anchor="t" anchorCtr="0">
            <a:normAutofit/>
          </a:bodyPr>
          <a:lstStyle>
            <a:lvl1pPr marL="457200" lvl="0" indent="-431800" algn="l">
              <a:lnSpc>
                <a:spcPct val="120000"/>
              </a:lnSpc>
              <a:spcBef>
                <a:spcPts val="1000"/>
              </a:spcBef>
              <a:spcAft>
                <a:spcPts val="0"/>
              </a:spcAft>
              <a:buClr>
                <a:schemeClr val="lt1"/>
              </a:buClr>
              <a:buSzPts val="3200"/>
              <a:buChar char="•"/>
              <a:defRPr sz="3200"/>
            </a:lvl1pPr>
            <a:lvl2pPr marL="914400" lvl="1" indent="-406400" algn="l">
              <a:lnSpc>
                <a:spcPct val="120000"/>
              </a:lnSpc>
              <a:spcBef>
                <a:spcPts val="500"/>
              </a:spcBef>
              <a:spcAft>
                <a:spcPts val="0"/>
              </a:spcAft>
              <a:buClr>
                <a:schemeClr val="lt1"/>
              </a:buClr>
              <a:buSzPts val="2800"/>
              <a:buChar char="+"/>
              <a:defRPr sz="2800"/>
            </a:lvl2pPr>
            <a:lvl3pPr marL="1371600" lvl="2" indent="-381000" algn="l">
              <a:lnSpc>
                <a:spcPct val="120000"/>
              </a:lnSpc>
              <a:spcBef>
                <a:spcPts val="500"/>
              </a:spcBef>
              <a:spcAft>
                <a:spcPts val="0"/>
              </a:spcAft>
              <a:buClr>
                <a:schemeClr val="lt1"/>
              </a:buClr>
              <a:buSzPts val="2400"/>
              <a:buChar char="•"/>
              <a:defRPr sz="2400"/>
            </a:lvl3pPr>
            <a:lvl4pPr marL="1828800" lvl="3" indent="-355600" algn="l">
              <a:lnSpc>
                <a:spcPct val="120000"/>
              </a:lnSpc>
              <a:spcBef>
                <a:spcPts val="500"/>
              </a:spcBef>
              <a:spcAft>
                <a:spcPts val="0"/>
              </a:spcAft>
              <a:buClr>
                <a:schemeClr val="lt1"/>
              </a:buClr>
              <a:buSzPts val="2000"/>
              <a:buChar char="+"/>
              <a:defRPr sz="2000"/>
            </a:lvl4pPr>
            <a:lvl5pPr marL="2286000" lvl="4" indent="-355600" algn="l">
              <a:lnSpc>
                <a:spcPct val="120000"/>
              </a:lnSpc>
              <a:spcBef>
                <a:spcPts val="500"/>
              </a:spcBef>
              <a:spcAft>
                <a:spcPts val="0"/>
              </a:spcAft>
              <a:buClr>
                <a:schemeClr val="lt1"/>
              </a:buClr>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p:txBody>
      </p:sp>
      <p:sp>
        <p:nvSpPr>
          <p:cNvPr id="61" name="Google Shape;61;p9"/>
          <p:cNvSpPr txBox="1"/>
          <p:nvPr>
            <p:ph type="body" idx="2"/>
          </p:nvPr>
        </p:nvSpPr>
        <p:spPr>
          <a:xfrm>
            <a:off x="323953" y="2277264"/>
            <a:ext cx="3752747" cy="374253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p:txBody>
      </p:sp>
      <p:sp>
        <p:nvSpPr>
          <p:cNvPr id="62" name="Google Shape;62;p9"/>
          <p:cNvSpPr txBox="1"/>
          <p:nvPr>
            <p:ph type="dt" idx="10"/>
          </p:nvPr>
        </p:nvSpPr>
        <p:spPr>
          <a:xfrm>
            <a:off x="340137" y="63202"/>
            <a:ext cx="2743200" cy="31822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type="ftr" idx="11"/>
          </p:nvPr>
        </p:nvSpPr>
        <p:spPr>
          <a:xfrm>
            <a:off x="7344016" y="6424761"/>
            <a:ext cx="405993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type="sldNum" idx="12"/>
          </p:nvPr>
        </p:nvSpPr>
        <p:spPr>
          <a:xfrm>
            <a:off x="11403951" y="6425816"/>
            <a:ext cx="4297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318972" y="765850"/>
            <a:ext cx="3995693" cy="177477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200"/>
              <a:buFont typeface="Arial" panose="020B060402020202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type="pic" idx="2"/>
          </p:nvPr>
        </p:nvSpPr>
        <p:spPr>
          <a:xfrm>
            <a:off x="5105400" y="838200"/>
            <a:ext cx="6249988" cy="5181599"/>
          </a:xfrm>
          <a:prstGeom prst="rect">
            <a:avLst/>
          </a:prstGeom>
          <a:noFill/>
          <a:ln>
            <a:noFill/>
          </a:ln>
        </p:spPr>
      </p:sp>
      <p:sp>
        <p:nvSpPr>
          <p:cNvPr id="68" name="Google Shape;68;p10"/>
          <p:cNvSpPr txBox="1"/>
          <p:nvPr>
            <p:ph type="body" idx="1"/>
          </p:nvPr>
        </p:nvSpPr>
        <p:spPr>
          <a:xfrm>
            <a:off x="340137" y="2552699"/>
            <a:ext cx="3736563" cy="3467099"/>
          </a:xfrm>
          <a:prstGeom prst="rect">
            <a:avLst/>
          </a:prstGeom>
          <a:noFill/>
          <a:ln>
            <a:noFill/>
          </a:ln>
        </p:spPr>
        <p:txBody>
          <a:bodyPr spcFirstLastPara="1" wrap="square" lIns="91425" tIns="45700" rIns="91425" bIns="45700" anchor="b" anchorCtr="0">
            <a:normAutofit/>
          </a:bodyPr>
          <a:lstStyle>
            <a:lvl1pPr marL="457200" lvl="0" indent="-228600" algn="l">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p:txBody>
      </p:sp>
      <p:sp>
        <p:nvSpPr>
          <p:cNvPr id="69" name="Google Shape;69;p10"/>
          <p:cNvSpPr txBox="1"/>
          <p:nvPr>
            <p:ph type="dt" idx="10"/>
          </p:nvPr>
        </p:nvSpPr>
        <p:spPr>
          <a:xfrm>
            <a:off x="340137" y="63202"/>
            <a:ext cx="2743200" cy="31822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type="ftr" idx="11"/>
          </p:nvPr>
        </p:nvSpPr>
        <p:spPr>
          <a:xfrm>
            <a:off x="7344016" y="6424761"/>
            <a:ext cx="405993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type="sldNum" idx="12"/>
          </p:nvPr>
        </p:nvSpPr>
        <p:spPr>
          <a:xfrm>
            <a:off x="11403951" y="6425816"/>
            <a:ext cx="42976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9" name="Shape 9"/>
        <p:cNvGrpSpPr/>
        <p:nvPr/>
      </p:nvGrpSpPr>
      <p:grpSpPr>
        <a:xfrm>
          <a:off x="0" y="0"/>
          <a:ext cx="0" cy="0"/>
          <a:chOff x="0" y="0"/>
          <a:chExt cx="0" cy="0"/>
        </a:xfrm>
      </p:grpSpPr>
      <p:sp>
        <p:nvSpPr>
          <p:cNvPr id="10" name="Google Shape;10;p1"/>
          <p:cNvSpPr txBox="1"/>
          <p:nvPr>
            <p:ph type="title"/>
          </p:nvPr>
        </p:nvSpPr>
        <p:spPr>
          <a:xfrm>
            <a:off x="308387" y="620202"/>
            <a:ext cx="9956747" cy="1438780"/>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lt1"/>
              </a:buClr>
              <a:buSzPts val="4400"/>
              <a:buFont typeface="Arial" panose="020B0604020202020204"/>
              <a:buNone/>
              <a:defRPr sz="44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type="body" idx="1"/>
          </p:nvPr>
        </p:nvSpPr>
        <p:spPr>
          <a:xfrm>
            <a:off x="335467" y="2306781"/>
            <a:ext cx="9956747" cy="3870181"/>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20000"/>
              </a:lnSpc>
              <a:spcBef>
                <a:spcPts val="1000"/>
              </a:spcBef>
              <a:spcAft>
                <a:spcPts val="0"/>
              </a:spcAft>
              <a:buClr>
                <a:schemeClr val="lt1"/>
              </a:buClr>
              <a:buSzPts val="1800"/>
              <a:buFont typeface="Arial" panose="020B0604020202020204"/>
              <a:buChar char="•"/>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30200" algn="l" rtl="0">
              <a:lnSpc>
                <a:spcPct val="120000"/>
              </a:lnSpc>
              <a:spcBef>
                <a:spcPts val="500"/>
              </a:spcBef>
              <a:spcAft>
                <a:spcPts val="0"/>
              </a:spcAft>
              <a:buClr>
                <a:schemeClr val="lt1"/>
              </a:buClr>
              <a:buSzPts val="1600"/>
              <a:buFont typeface="Arial" panose="020B0604020202020204"/>
              <a:buChar char="+"/>
              <a:defRPr sz="16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0000"/>
              </a:lnSpc>
              <a:spcBef>
                <a:spcPts val="500"/>
              </a:spcBef>
              <a:spcAft>
                <a:spcPts val="0"/>
              </a:spcAft>
              <a:buClr>
                <a:schemeClr val="lt1"/>
              </a:buClr>
              <a:buSzPts val="1400"/>
              <a:buFont typeface="Arial" panose="020B0604020202020204"/>
              <a:buChar char="•"/>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20000"/>
              </a:lnSpc>
              <a:spcBef>
                <a:spcPts val="500"/>
              </a:spcBef>
              <a:spcAft>
                <a:spcPts val="0"/>
              </a:spcAft>
              <a:buClr>
                <a:schemeClr val="lt1"/>
              </a:buClr>
              <a:buSzPts val="1200"/>
              <a:buFont typeface="Arial" panose="020B0604020202020204"/>
              <a:buChar char="+"/>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20000"/>
              </a:lnSpc>
              <a:spcBef>
                <a:spcPts val="500"/>
              </a:spcBef>
              <a:spcAft>
                <a:spcPts val="0"/>
              </a:spcAft>
              <a:buClr>
                <a:schemeClr val="lt1"/>
              </a:buClr>
              <a:buSzPts val="1200"/>
              <a:buFont typeface="Arial" panose="020B0604020202020204"/>
              <a:buChar char="•"/>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12" name="Google Shape;12;p1"/>
          <p:cNvSpPr txBox="1"/>
          <p:nvPr>
            <p:ph type="dt" idx="10"/>
          </p:nvPr>
        </p:nvSpPr>
        <p:spPr>
          <a:xfrm>
            <a:off x="340137" y="63202"/>
            <a:ext cx="2743200" cy="31822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13" name="Google Shape;13;p1"/>
          <p:cNvSpPr txBox="1"/>
          <p:nvPr>
            <p:ph type="ftr" idx="11"/>
          </p:nvPr>
        </p:nvSpPr>
        <p:spPr>
          <a:xfrm>
            <a:off x="7344016" y="6424761"/>
            <a:ext cx="4059936"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14" name="Google Shape;14;p1"/>
          <p:cNvSpPr txBox="1"/>
          <p:nvPr>
            <p:ph type="sldNum" idx="12"/>
          </p:nvPr>
        </p:nvSpPr>
        <p:spPr>
          <a:xfrm>
            <a:off x="11403951" y="6425816"/>
            <a:ext cx="429768"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8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buNone/>
              <a:defRPr sz="8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buNone/>
              <a:defRPr sz="8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buNone/>
              <a:defRPr sz="8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buNone/>
              <a:defRPr sz="8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buNone/>
              <a:defRPr sz="8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buNone/>
              <a:defRPr sz="8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buNone/>
              <a:defRPr sz="8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buNone/>
              <a:defRPr sz="8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88" name="Shape 88"/>
        <p:cNvGrpSpPr/>
        <p:nvPr/>
      </p:nvGrpSpPr>
      <p:grpSpPr>
        <a:xfrm>
          <a:off x="0" y="0"/>
          <a:ext cx="0" cy="0"/>
          <a:chOff x="0" y="0"/>
          <a:chExt cx="0" cy="0"/>
        </a:xfrm>
      </p:grpSpPr>
      <p:sp>
        <p:nvSpPr>
          <p:cNvPr id="89" name="Google Shape;89;p13"/>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0" name="Google Shape;90;p13"/>
          <p:cNvSpPr/>
          <p:nvPr/>
        </p:nvSpPr>
        <p:spPr>
          <a:xfrm>
            <a:off x="0" y="-10320"/>
            <a:ext cx="12192001" cy="5153821"/>
          </a:xfrm>
          <a:custGeom>
            <a:avLst/>
            <a:gdLst/>
            <a:ahLst/>
            <a:cxnLst/>
            <a:rect l="l" t="t" r="r" b="b"/>
            <a:pathLst>
              <a:path w="12192001" h="5153821" extrusionOk="0">
                <a:moveTo>
                  <a:pt x="0" y="0"/>
                </a:moveTo>
                <a:lnTo>
                  <a:pt x="12192001" y="0"/>
                </a:lnTo>
                <a:lnTo>
                  <a:pt x="12192001" y="4475908"/>
                </a:lnTo>
                <a:cubicBezTo>
                  <a:pt x="12192001" y="4850309"/>
                  <a:pt x="11888489" y="5153821"/>
                  <a:pt x="11514088" y="5153821"/>
                </a:cubicBezTo>
                <a:lnTo>
                  <a:pt x="677913" y="5153821"/>
                </a:lnTo>
                <a:cubicBezTo>
                  <a:pt x="303512" y="5153821"/>
                  <a:pt x="0" y="4850309"/>
                  <a:pt x="0" y="44759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91" name="Google Shape;91;p13" descr="Wheat field businessman using smartphone with online payment"/>
          <p:cNvPicPr preferRelativeResize="0"/>
          <p:nvPr/>
        </p:nvPicPr>
        <p:blipFill rotWithShape="1">
          <a:blip r:embed="rId1">
            <a:alphaModFix amt="60000"/>
          </a:blip>
          <a:srcRect t="36671"/>
          <a:stretch>
            <a:fillRect/>
          </a:stretch>
        </p:blipFill>
        <p:spPr>
          <a:xfrm>
            <a:off x="20" y="-6219"/>
            <a:ext cx="12191981" cy="4786038"/>
          </a:xfrm>
          <a:custGeom>
            <a:avLst/>
            <a:gdLst/>
            <a:ahLst/>
            <a:cxnLst/>
            <a:rect l="l" t="t" r="r" b="b"/>
            <a:pathLst>
              <a:path w="12192001" h="5153821" extrusionOk="0">
                <a:moveTo>
                  <a:pt x="0" y="0"/>
                </a:moveTo>
                <a:lnTo>
                  <a:pt x="12192001" y="0"/>
                </a:lnTo>
                <a:lnTo>
                  <a:pt x="12192001" y="4475908"/>
                </a:lnTo>
                <a:cubicBezTo>
                  <a:pt x="12192001" y="4850309"/>
                  <a:pt x="11888489" y="5153821"/>
                  <a:pt x="11514088" y="5153821"/>
                </a:cubicBezTo>
                <a:lnTo>
                  <a:pt x="677913" y="5153821"/>
                </a:lnTo>
                <a:cubicBezTo>
                  <a:pt x="303512" y="5153821"/>
                  <a:pt x="0" y="4850309"/>
                  <a:pt x="0" y="4475908"/>
                </a:cubicBezTo>
                <a:close/>
              </a:path>
            </a:pathLst>
          </a:custGeom>
          <a:noFill/>
          <a:ln>
            <a:noFill/>
          </a:ln>
        </p:spPr>
      </p:pic>
      <p:sp>
        <p:nvSpPr>
          <p:cNvPr id="92" name="Google Shape;92;p13"/>
          <p:cNvSpPr txBox="1"/>
          <p:nvPr>
            <p:ph type="ctrTitle"/>
          </p:nvPr>
        </p:nvSpPr>
        <p:spPr>
          <a:xfrm>
            <a:off x="302492" y="977585"/>
            <a:ext cx="7806912" cy="5629738"/>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20000"/>
              </a:lnSpc>
              <a:spcBef>
                <a:spcPts val="0"/>
              </a:spcBef>
              <a:spcAft>
                <a:spcPts val="0"/>
              </a:spcAft>
              <a:buClr>
                <a:schemeClr val="lt1"/>
              </a:buClr>
              <a:buSzPct val="100000"/>
              <a:buFont typeface="Arial" panose="020B0604020202020204"/>
              <a:buNone/>
            </a:pPr>
            <a:r>
              <a:rPr lang="en-US" sz="4400"/>
              <a:t>Comparative Analysis of Machine Learning Models for Crop Recommendation Model</a:t>
            </a:r>
            <a:br>
              <a:rPr lang="en-US" sz="3600"/>
            </a:br>
            <a:br>
              <a:rPr lang="en-US" sz="3600"/>
            </a:br>
            <a:br>
              <a:rPr lang="en-US" sz="3600"/>
            </a:br>
            <a:br>
              <a:rPr lang="en-US" sz="3600"/>
            </a:br>
            <a:r>
              <a:rPr lang="en-US" sz="2000"/>
              <a:t>SUBHADEEP SAHA                        2205779</a:t>
            </a:r>
            <a:br>
              <a:rPr lang="en-US" sz="2000"/>
            </a:br>
            <a:r>
              <a:rPr lang="en-US" sz="2000"/>
              <a:t>ANKIT RAY                                      2205535</a:t>
            </a:r>
            <a:br>
              <a:rPr lang="en-US" sz="2000"/>
            </a:br>
            <a:r>
              <a:rPr lang="en-US" sz="2000"/>
              <a:t>ANIK PAUL                                      22051235</a:t>
            </a:r>
            <a:br>
              <a:rPr lang="en-US" sz="2000"/>
            </a:br>
            <a:r>
              <a:rPr lang="en-US" sz="2000"/>
              <a:t>SOUMEN SEKHAR BISWAS          2205777</a:t>
            </a:r>
            <a:br>
              <a:rPr lang="en-US" sz="2000"/>
            </a:br>
            <a:endParaRPr sz="200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7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75" name="Shape 175"/>
        <p:cNvGrpSpPr/>
        <p:nvPr/>
      </p:nvGrpSpPr>
      <p:grpSpPr>
        <a:xfrm>
          <a:off x="0" y="0"/>
          <a:ext cx="0" cy="0"/>
          <a:chOff x="0" y="0"/>
          <a:chExt cx="0" cy="0"/>
        </a:xfrm>
      </p:grpSpPr>
      <p:sp>
        <p:nvSpPr>
          <p:cNvPr id="176" name="Google Shape;176;p22"/>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7" name="Google Shape;177;p22"/>
          <p:cNvSpPr txBox="1"/>
          <p:nvPr>
            <p:ph type="title"/>
          </p:nvPr>
        </p:nvSpPr>
        <p:spPr>
          <a:xfrm>
            <a:off x="308388" y="753034"/>
            <a:ext cx="4025406" cy="179966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400"/>
              <a:buFont typeface="Arial" panose="020B0604020202020204"/>
              <a:buNone/>
            </a:pPr>
            <a:r>
              <a:rPr lang="en-US" b="1">
                <a:solidFill>
                  <a:schemeClr val="lt1"/>
                </a:solidFill>
                <a:latin typeface="Arial" panose="020B0604020202020204"/>
                <a:ea typeface="Arial" panose="020B0604020202020204"/>
                <a:cs typeface="Arial" panose="020B0604020202020204"/>
                <a:sym typeface="Arial" panose="020B0604020202020204"/>
              </a:rPr>
              <a:t>Assessment of Results</a:t>
            </a:r>
            <a:endParaRPr b="1">
              <a:solidFill>
                <a:schemeClr val="lt1"/>
              </a:solidFill>
              <a:latin typeface="Arial" panose="020B0604020202020204"/>
              <a:ea typeface="Arial" panose="020B0604020202020204"/>
              <a:cs typeface="Arial" panose="020B0604020202020204"/>
              <a:sym typeface="Arial" panose="020B0604020202020204"/>
            </a:endParaRPr>
          </a:p>
        </p:txBody>
      </p:sp>
      <p:sp>
        <p:nvSpPr>
          <p:cNvPr id="178" name="Google Shape;178;p22"/>
          <p:cNvSpPr txBox="1"/>
          <p:nvPr>
            <p:ph type="body" idx="2"/>
          </p:nvPr>
        </p:nvSpPr>
        <p:spPr>
          <a:xfrm>
            <a:off x="340619" y="2569464"/>
            <a:ext cx="3993175" cy="3555491"/>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lt1"/>
              </a:buClr>
              <a:buSzPts val="1900"/>
              <a:buNone/>
            </a:pPr>
            <a:r>
              <a:rPr lang="en-US" sz="1900"/>
              <a:t>The results indicate that ensemble methods like Random Forest Classifier and Naive Bayes achieved the highest accuracy (99.30% - 99.50%) and overall classification performance. Conversely, AdaBoost is exhibited the lowest accuracy (9.54%), highlighting its limitations in handling this dataset.</a:t>
            </a:r>
            <a:endParaRPr lang="en-US" sz="1900"/>
          </a:p>
          <a:p>
            <a:pPr marL="0" lvl="0" indent="0" algn="l" rtl="0">
              <a:lnSpc>
                <a:spcPct val="110000"/>
              </a:lnSpc>
              <a:spcBef>
                <a:spcPts val="2500"/>
              </a:spcBef>
              <a:spcAft>
                <a:spcPts val="0"/>
              </a:spcAft>
              <a:buClr>
                <a:schemeClr val="lt1"/>
              </a:buClr>
              <a:buSzPts val="1900"/>
              <a:buNone/>
            </a:pPr>
            <a:endParaRPr sz="1900"/>
          </a:p>
        </p:txBody>
      </p:sp>
      <p:pic>
        <p:nvPicPr>
          <p:cNvPr id="179" name="Google Shape;179;p22"/>
          <p:cNvPicPr preferRelativeResize="0"/>
          <p:nvPr/>
        </p:nvPicPr>
        <p:blipFill rotWithShape="1">
          <a:blip r:embed="rId1"/>
          <a:srcRect l="16386" r="12787" b="-1"/>
          <a:stretch>
            <a:fillRect/>
          </a:stretch>
        </p:blipFill>
        <p:spPr>
          <a:xfrm>
            <a:off x="5105401" y="1"/>
            <a:ext cx="7090851" cy="6857999"/>
          </a:xfrm>
          <a:custGeom>
            <a:avLst/>
            <a:gdLst/>
            <a:ahLst/>
            <a:cxnLst/>
            <a:rect l="l" t="t" r="r" b="b"/>
            <a:pathLst>
              <a:path w="7090851" h="6874453" extrusionOk="0">
                <a:moveTo>
                  <a:pt x="679539" y="0"/>
                </a:moveTo>
                <a:lnTo>
                  <a:pt x="7090851" y="0"/>
                </a:lnTo>
                <a:lnTo>
                  <a:pt x="7090851" y="6874453"/>
                </a:lnTo>
                <a:lnTo>
                  <a:pt x="679539" y="6874453"/>
                </a:lnTo>
                <a:cubicBezTo>
                  <a:pt x="304240" y="6874453"/>
                  <a:pt x="0" y="6570213"/>
                  <a:pt x="0" y="6194913"/>
                </a:cubicBezTo>
                <a:lnTo>
                  <a:pt x="0" y="679540"/>
                </a:lnTo>
                <a:cubicBezTo>
                  <a:pt x="0" y="304240"/>
                  <a:pt x="304240" y="0"/>
                  <a:pt x="679539" y="0"/>
                </a:cubicBezTo>
                <a:close/>
              </a:path>
            </a:pathLst>
          </a:cu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84" name="Shape 184"/>
        <p:cNvGrpSpPr/>
        <p:nvPr/>
      </p:nvGrpSpPr>
      <p:grpSpPr>
        <a:xfrm>
          <a:off x="0" y="0"/>
          <a:ext cx="0" cy="0"/>
          <a:chOff x="0" y="0"/>
          <a:chExt cx="0" cy="0"/>
        </a:xfrm>
      </p:grpSpPr>
      <p:sp>
        <p:nvSpPr>
          <p:cNvPr id="185" name="Google Shape;185;p23"/>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6" name="Google Shape;186;p23"/>
          <p:cNvSpPr txBox="1"/>
          <p:nvPr>
            <p:ph type="title"/>
          </p:nvPr>
        </p:nvSpPr>
        <p:spPr>
          <a:xfrm>
            <a:off x="308388" y="753034"/>
            <a:ext cx="4025406" cy="179966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400"/>
              <a:buFont typeface="Arial" panose="020B0604020202020204"/>
              <a:buNone/>
            </a:pPr>
            <a:r>
              <a:rPr lang="en-US"/>
              <a:t>Conclusion</a:t>
            </a:r>
            <a:endParaRPr lang="en-US"/>
          </a:p>
        </p:txBody>
      </p:sp>
      <p:sp>
        <p:nvSpPr>
          <p:cNvPr id="187" name="Google Shape;187;p23"/>
          <p:cNvSpPr txBox="1"/>
          <p:nvPr>
            <p:ph type="body" idx="1"/>
          </p:nvPr>
        </p:nvSpPr>
        <p:spPr>
          <a:xfrm>
            <a:off x="340619" y="1880633"/>
            <a:ext cx="3993175" cy="4544128"/>
          </a:xfrm>
          <a:prstGeom prst="rect">
            <a:avLst/>
          </a:prstGeom>
          <a:noFill/>
          <a:ln>
            <a:noFill/>
          </a:ln>
        </p:spPr>
        <p:txBody>
          <a:bodyPr spcFirstLastPara="1" wrap="square" lIns="91425" tIns="45700" rIns="91425" bIns="45700" anchor="b" anchorCtr="0">
            <a:normAutofit/>
          </a:bodyPr>
          <a:lstStyle/>
          <a:p>
            <a:pPr marL="228600" lvl="0" indent="-226695" algn="l" rtl="0">
              <a:lnSpc>
                <a:spcPct val="110000"/>
              </a:lnSpc>
              <a:spcBef>
                <a:spcPts val="0"/>
              </a:spcBef>
              <a:spcAft>
                <a:spcPts val="0"/>
              </a:spcAft>
              <a:buClr>
                <a:schemeClr val="dk1"/>
              </a:buClr>
              <a:buSzPts val="1600"/>
              <a:buChar char="•"/>
            </a:pPr>
            <a:r>
              <a:rPr lang="en-US" sz="1600"/>
              <a:t>The performance indicates the model's robustness in handling complex datasets and its potential for real-world applications in crop recommendation.</a:t>
            </a:r>
            <a:endParaRPr lang="en-US" sz="1600"/>
          </a:p>
          <a:p>
            <a:pPr marL="228600" lvl="0" indent="-226695" algn="l" rtl="0">
              <a:lnSpc>
                <a:spcPct val="110000"/>
              </a:lnSpc>
              <a:spcBef>
                <a:spcPts val="1000"/>
              </a:spcBef>
              <a:spcAft>
                <a:spcPts val="0"/>
              </a:spcAft>
              <a:buClr>
                <a:schemeClr val="dk1"/>
              </a:buClr>
              <a:buSzPts val="1600"/>
              <a:buChar char="•"/>
            </a:pPr>
            <a:r>
              <a:rPr lang="en-US" sz="1600"/>
              <a:t>Incorporating ensemble techniques or blended models would enhance recommendation accuracy even further. Increasing the system to include real-time weather and soil data, and creating farmer-friendly mobile apps, would greatly amplify the practical significance of this work to agricultural productivity and sustainable farming.</a:t>
            </a:r>
            <a:endParaRPr sz="1600"/>
          </a:p>
          <a:p>
            <a:pPr marL="228600" lvl="0" indent="-133350" algn="l" rtl="0">
              <a:lnSpc>
                <a:spcPct val="110000"/>
              </a:lnSpc>
              <a:spcBef>
                <a:spcPts val="1000"/>
              </a:spcBef>
              <a:spcAft>
                <a:spcPts val="0"/>
              </a:spcAft>
              <a:buClr>
                <a:schemeClr val="lt1"/>
              </a:buClr>
              <a:buSzPts val="1500"/>
              <a:buNone/>
            </a:pPr>
            <a:endParaRPr sz="1500"/>
          </a:p>
        </p:txBody>
      </p:sp>
      <p:pic>
        <p:nvPicPr>
          <p:cNvPr id="188" name="Google Shape;188;p23" descr="Person writing on notebook"/>
          <p:cNvPicPr preferRelativeResize="0"/>
          <p:nvPr/>
        </p:nvPicPr>
        <p:blipFill rotWithShape="1">
          <a:blip r:embed="rId1"/>
          <a:srcRect l="29373" r="14535" b="1"/>
          <a:stretch>
            <a:fillRect/>
          </a:stretch>
        </p:blipFill>
        <p:spPr>
          <a:xfrm>
            <a:off x="5105401" y="1"/>
            <a:ext cx="7090851" cy="6857999"/>
          </a:xfrm>
          <a:custGeom>
            <a:avLst/>
            <a:gdLst/>
            <a:ahLst/>
            <a:cxnLst/>
            <a:rect l="l" t="t" r="r" b="b"/>
            <a:pathLst>
              <a:path w="7090851" h="6874453" extrusionOk="0">
                <a:moveTo>
                  <a:pt x="679539" y="0"/>
                </a:moveTo>
                <a:lnTo>
                  <a:pt x="7090851" y="0"/>
                </a:lnTo>
                <a:lnTo>
                  <a:pt x="7090851" y="6874453"/>
                </a:lnTo>
                <a:lnTo>
                  <a:pt x="679539" y="6874453"/>
                </a:lnTo>
                <a:cubicBezTo>
                  <a:pt x="304240" y="6874453"/>
                  <a:pt x="0" y="6570213"/>
                  <a:pt x="0" y="6194913"/>
                </a:cubicBezTo>
                <a:lnTo>
                  <a:pt x="0" y="679540"/>
                </a:lnTo>
                <a:cubicBezTo>
                  <a:pt x="0" y="304240"/>
                  <a:pt x="304240" y="0"/>
                  <a:pt x="679539" y="0"/>
                </a:cubicBezTo>
                <a:close/>
              </a:path>
            </a:pathLst>
          </a:custGeom>
          <a:noFill/>
          <a:ln>
            <a:noFill/>
          </a:ln>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93" name="Shape 193"/>
        <p:cNvGrpSpPr/>
        <p:nvPr/>
      </p:nvGrpSpPr>
      <p:grpSpPr>
        <a:xfrm>
          <a:off x="0" y="0"/>
          <a:ext cx="0" cy="0"/>
          <a:chOff x="0" y="0"/>
          <a:chExt cx="0" cy="0"/>
        </a:xfrm>
      </p:grpSpPr>
      <p:sp>
        <p:nvSpPr>
          <p:cNvPr id="194" name="Google Shape;194;p24"/>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95" name="Google Shape;195;p24" descr="Thank you wooden blocks against shiny background."/>
          <p:cNvPicPr preferRelativeResize="0"/>
          <p:nvPr>
            <p:ph type="body" idx="1"/>
          </p:nvPr>
        </p:nvPicPr>
        <p:blipFill rotWithShape="1">
          <a:blip r:embed="rId1"/>
          <a:srcRect b="15730"/>
          <a:stretch>
            <a:fillRect/>
          </a:stretch>
        </p:blipFill>
        <p:spPr>
          <a:xfrm>
            <a:off x="1" y="10"/>
            <a:ext cx="12192000" cy="6857989"/>
          </a:xfrm>
          <a:prstGeom prst="rect">
            <a:avLst/>
          </a:prstGeom>
          <a:noFill/>
          <a:ln>
            <a:noFill/>
          </a:ln>
        </p:spPr>
      </p:pic>
      <p:sp>
        <p:nvSpPr>
          <p:cNvPr id="196" name="Google Shape;196;p24"/>
          <p:cNvSpPr/>
          <p:nvPr/>
        </p:nvSpPr>
        <p:spPr>
          <a:xfrm>
            <a:off x="-1" y="3708912"/>
            <a:ext cx="12191999" cy="3149088"/>
          </a:xfrm>
          <a:custGeom>
            <a:avLst/>
            <a:gdLst/>
            <a:ahLst/>
            <a:cxnLst/>
            <a:rect l="l" t="t" r="r" b="b"/>
            <a:pathLst>
              <a:path w="12191999" h="3149088" extrusionOk="0">
                <a:moveTo>
                  <a:pt x="677913" y="0"/>
                </a:moveTo>
                <a:lnTo>
                  <a:pt x="11514086" y="0"/>
                </a:lnTo>
                <a:cubicBezTo>
                  <a:pt x="11888487" y="0"/>
                  <a:pt x="12191999" y="303512"/>
                  <a:pt x="12191999" y="677913"/>
                </a:cubicBezTo>
                <a:lnTo>
                  <a:pt x="12191999" y="3149088"/>
                </a:lnTo>
                <a:lnTo>
                  <a:pt x="0" y="3149088"/>
                </a:lnTo>
                <a:lnTo>
                  <a:pt x="0" y="677913"/>
                </a:lnTo>
                <a:cubicBezTo>
                  <a:pt x="0" y="303512"/>
                  <a:pt x="303512" y="0"/>
                  <a:pt x="677913" y="0"/>
                </a:cubicBezTo>
                <a:close/>
              </a:path>
            </a:pathLst>
          </a:custGeom>
          <a:solidFill>
            <a:schemeClr val="dk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7" name="Google Shape;197;p24"/>
          <p:cNvSpPr txBox="1"/>
          <p:nvPr>
            <p:ph type="title"/>
          </p:nvPr>
        </p:nvSpPr>
        <p:spPr>
          <a:xfrm>
            <a:off x="308389" y="4108600"/>
            <a:ext cx="4797012" cy="22486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400"/>
              <a:buFont typeface="Arial" panose="020B0604020202020204"/>
              <a:buNone/>
            </a:pPr>
            <a:r>
              <a:rPr lang="en-US" b="1">
                <a:solidFill>
                  <a:schemeClr val="lt1"/>
                </a:solidFill>
                <a:latin typeface="Arial" panose="020B0604020202020204"/>
                <a:ea typeface="Arial" panose="020B0604020202020204"/>
                <a:cs typeface="Arial" panose="020B0604020202020204"/>
                <a:sym typeface="Arial" panose="020B0604020202020204"/>
              </a:rPr>
              <a:t>Thank You!</a:t>
            </a:r>
            <a:endParaRPr lang="en-US" b="1">
              <a:solidFill>
                <a:schemeClr val="lt1"/>
              </a:solidFill>
              <a:latin typeface="Arial" panose="020B0604020202020204"/>
              <a:ea typeface="Arial" panose="020B0604020202020204"/>
              <a:cs typeface="Arial" panose="020B0604020202020204"/>
              <a:sym typeface="Arial" panose="020B0604020202020204"/>
            </a:endParaRPr>
          </a:p>
        </p:txBody>
      </p:sp>
      <p:sp>
        <p:nvSpPr>
          <p:cNvPr id="198" name="Google Shape;198;p24"/>
          <p:cNvSpPr txBox="1"/>
          <p:nvPr>
            <p:ph type="body" idx="2"/>
          </p:nvPr>
        </p:nvSpPr>
        <p:spPr>
          <a:xfrm>
            <a:off x="6096001" y="4108600"/>
            <a:ext cx="5232600" cy="2448600"/>
          </a:xfrm>
          <a:prstGeom prst="rect">
            <a:avLst/>
          </a:prstGeom>
          <a:noFill/>
          <a:ln>
            <a:noFill/>
          </a:ln>
        </p:spPr>
        <p:txBody>
          <a:bodyPr spcFirstLastPara="1" wrap="square" lIns="91425" tIns="45700" rIns="91425" bIns="45700" anchor="t" anchorCtr="0">
            <a:normAutofit/>
          </a:bodyPr>
          <a:lstStyle/>
          <a:p>
            <a:pPr marL="228600" lvl="0" indent="-241300" algn="l" rtl="0">
              <a:lnSpc>
                <a:spcPct val="110000"/>
              </a:lnSpc>
              <a:spcBef>
                <a:spcPts val="1000"/>
              </a:spcBef>
              <a:spcAft>
                <a:spcPts val="0"/>
              </a:spcAft>
              <a:buSzPts val="2200"/>
              <a:buChar char="•"/>
            </a:pPr>
            <a:r>
              <a:rPr lang="en-US" sz="2200"/>
              <a:t>We appreciate your attention and participation.</a:t>
            </a:r>
            <a:endParaRPr sz="2200"/>
          </a:p>
          <a:p>
            <a:pPr marL="228600" lvl="0" indent="-241300" algn="l" rtl="0">
              <a:lnSpc>
                <a:spcPct val="110000"/>
              </a:lnSpc>
              <a:spcBef>
                <a:spcPts val="1000"/>
              </a:spcBef>
              <a:spcAft>
                <a:spcPts val="0"/>
              </a:spcAft>
              <a:buSzPts val="2200"/>
              <a:buChar char="•"/>
            </a:pPr>
            <a:r>
              <a:rPr lang="en-US" sz="2200"/>
              <a:t>Your engagement is invaluable to our research.</a:t>
            </a:r>
            <a:endParaRPr sz="2200"/>
          </a:p>
          <a:p>
            <a:pPr marL="228600" lvl="0" indent="0" algn="l" rtl="0">
              <a:lnSpc>
                <a:spcPct val="110000"/>
              </a:lnSpc>
              <a:spcBef>
                <a:spcPts val="1000"/>
              </a:spcBef>
              <a:spcAft>
                <a:spcPts val="0"/>
              </a:spcAft>
              <a:buNone/>
            </a:p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97" name="Shape 97"/>
        <p:cNvGrpSpPr/>
        <p:nvPr/>
      </p:nvGrpSpPr>
      <p:grpSpPr>
        <a:xfrm>
          <a:off x="0" y="0"/>
          <a:ext cx="0" cy="0"/>
          <a:chOff x="0" y="0"/>
          <a:chExt cx="0" cy="0"/>
        </a:xfrm>
      </p:grpSpPr>
      <p:sp>
        <p:nvSpPr>
          <p:cNvPr id="98" name="Google Shape;98;p14"/>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99" name="Google Shape;99;p14" descr="Farm field at harvest time"/>
          <p:cNvPicPr preferRelativeResize="0"/>
          <p:nvPr>
            <p:ph type="body" idx="1"/>
          </p:nvPr>
        </p:nvPicPr>
        <p:blipFill rotWithShape="1">
          <a:blip r:embed="rId1"/>
          <a:srcRect t="15528"/>
          <a:stretch>
            <a:fillRect/>
          </a:stretch>
        </p:blipFill>
        <p:spPr>
          <a:xfrm>
            <a:off x="1" y="-8227"/>
            <a:ext cx="12191999" cy="6874452"/>
          </a:xfrm>
          <a:prstGeom prst="rect">
            <a:avLst/>
          </a:prstGeom>
          <a:noFill/>
          <a:ln>
            <a:noFill/>
          </a:ln>
        </p:spPr>
      </p:pic>
      <p:sp>
        <p:nvSpPr>
          <p:cNvPr id="100" name="Google Shape;100;p14"/>
          <p:cNvSpPr/>
          <p:nvPr/>
        </p:nvSpPr>
        <p:spPr>
          <a:xfrm>
            <a:off x="7282811" y="-8227"/>
            <a:ext cx="4909189" cy="6874453"/>
          </a:xfrm>
          <a:custGeom>
            <a:avLst/>
            <a:gdLst/>
            <a:ahLst/>
            <a:cxnLst/>
            <a:rect l="l" t="t" r="r" b="b"/>
            <a:pathLst>
              <a:path w="4909189" h="6874453" extrusionOk="0">
                <a:moveTo>
                  <a:pt x="679539" y="0"/>
                </a:moveTo>
                <a:lnTo>
                  <a:pt x="4909189" y="0"/>
                </a:lnTo>
                <a:lnTo>
                  <a:pt x="4909189" y="6874453"/>
                </a:lnTo>
                <a:lnTo>
                  <a:pt x="679539" y="6874453"/>
                </a:lnTo>
                <a:cubicBezTo>
                  <a:pt x="304240" y="6874453"/>
                  <a:pt x="0" y="6570213"/>
                  <a:pt x="0" y="6194913"/>
                </a:cubicBezTo>
                <a:lnTo>
                  <a:pt x="0" y="679540"/>
                </a:lnTo>
                <a:cubicBezTo>
                  <a:pt x="0" y="304240"/>
                  <a:pt x="304240" y="0"/>
                  <a:pt x="679539" y="0"/>
                </a:cubicBezTo>
                <a:close/>
              </a:path>
            </a:pathLst>
          </a:custGeom>
          <a:solidFill>
            <a:schemeClr val="dk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1" name="Google Shape;101;p14"/>
          <p:cNvSpPr txBox="1"/>
          <p:nvPr>
            <p:ph type="title"/>
          </p:nvPr>
        </p:nvSpPr>
        <p:spPr>
          <a:xfrm>
            <a:off x="7788215" y="583686"/>
            <a:ext cx="4115510" cy="182983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000"/>
              <a:buFont typeface="Arial" panose="020B0604020202020204"/>
              <a:buNone/>
            </a:pPr>
            <a:r>
              <a:rPr lang="en-US" sz="4000" b="1">
                <a:solidFill>
                  <a:schemeClr val="lt1"/>
                </a:solidFill>
                <a:latin typeface="Arial" panose="020B0604020202020204"/>
                <a:ea typeface="Arial" panose="020B0604020202020204"/>
                <a:cs typeface="Arial" panose="020B0604020202020204"/>
                <a:sym typeface="Arial" panose="020B0604020202020204"/>
              </a:rPr>
              <a:t>Introduction</a:t>
            </a:r>
            <a:endParaRPr lang="en-US" sz="4000" b="1">
              <a:solidFill>
                <a:schemeClr val="lt1"/>
              </a:solidFill>
              <a:latin typeface="Arial" panose="020B0604020202020204"/>
              <a:ea typeface="Arial" panose="020B0604020202020204"/>
              <a:cs typeface="Arial" panose="020B0604020202020204"/>
              <a:sym typeface="Arial" panose="020B0604020202020204"/>
            </a:endParaRPr>
          </a:p>
        </p:txBody>
      </p:sp>
      <p:sp>
        <p:nvSpPr>
          <p:cNvPr id="102" name="Google Shape;102;p14"/>
          <p:cNvSpPr txBox="1"/>
          <p:nvPr>
            <p:ph type="dt" idx="10"/>
          </p:nvPr>
        </p:nvSpPr>
        <p:spPr>
          <a:xfrm>
            <a:off x="340137" y="63202"/>
            <a:ext cx="2743200" cy="318221"/>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rgbClr val="FFFFFF"/>
                </a:solidFill>
              </a:rPr>
              <a:t>4/6/25</a:t>
            </a:r>
            <a:endParaRPr>
              <a:solidFill>
                <a:srgbClr val="FFFFFF"/>
              </a:solidFill>
            </a:endParaRPr>
          </a:p>
        </p:txBody>
      </p:sp>
      <p:sp>
        <p:nvSpPr>
          <p:cNvPr id="103" name="Google Shape;103;p14"/>
          <p:cNvSpPr txBox="1"/>
          <p:nvPr>
            <p:ph type="body" idx="2"/>
          </p:nvPr>
        </p:nvSpPr>
        <p:spPr>
          <a:xfrm>
            <a:off x="7882848" y="1582008"/>
            <a:ext cx="3709114" cy="4692306"/>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lt1"/>
              </a:buClr>
              <a:buSzPts val="1800"/>
              <a:buNone/>
            </a:pPr>
            <a:r>
              <a:rPr lang="en-US" sz="1800"/>
              <a:t>Current agriculture is increasingly challenged by population expansion and climate change, rendering optimal crop choice imperative. Machine learning revolutionizes this by scanning soil nutrient levels (N, P, K), climatic trends, and past results to deliver tailored, data-driven suggestions for crops. These AI solutions increase yields by 20-30%, minimize input losses, and improve climate resilience.</a:t>
            </a:r>
            <a:endParaRPr sz="1800"/>
          </a:p>
          <a:p>
            <a:pPr marL="228600" lvl="0" indent="-139700" algn="l" rtl="0">
              <a:lnSpc>
                <a:spcPct val="110000"/>
              </a:lnSpc>
              <a:spcBef>
                <a:spcPts val="1000"/>
              </a:spcBef>
              <a:spcAft>
                <a:spcPts val="0"/>
              </a:spcAft>
              <a:buClr>
                <a:schemeClr val="lt1"/>
              </a:buClr>
              <a:buSzPts val="1400"/>
              <a:buNone/>
            </a:pPr>
            <a:endParaRPr sz="1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08" name="Shape 108"/>
        <p:cNvGrpSpPr/>
        <p:nvPr/>
      </p:nvGrpSpPr>
      <p:grpSpPr>
        <a:xfrm>
          <a:off x="0" y="0"/>
          <a:ext cx="0" cy="0"/>
          <a:chOff x="0" y="0"/>
          <a:chExt cx="0" cy="0"/>
        </a:xfrm>
      </p:grpSpPr>
      <p:sp>
        <p:nvSpPr>
          <p:cNvPr id="109" name="Google Shape;109;p15"/>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0" name="Google Shape;110;p15"/>
          <p:cNvSpPr txBox="1"/>
          <p:nvPr>
            <p:ph type="title"/>
          </p:nvPr>
        </p:nvSpPr>
        <p:spPr>
          <a:xfrm>
            <a:off x="308388" y="749808"/>
            <a:ext cx="5093863" cy="181148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400"/>
              <a:buFont typeface="Arial" panose="020B0604020202020204"/>
              <a:buNone/>
            </a:pPr>
            <a:r>
              <a:rPr lang="en-US" b="1">
                <a:solidFill>
                  <a:schemeClr val="lt1"/>
                </a:solidFill>
                <a:latin typeface="Arial" panose="020B0604020202020204"/>
                <a:ea typeface="Arial" panose="020B0604020202020204"/>
                <a:cs typeface="Arial" panose="020B0604020202020204"/>
                <a:sym typeface="Arial" panose="020B0604020202020204"/>
              </a:rPr>
              <a:t>Literature Survey</a:t>
            </a:r>
            <a:endParaRPr lang="en-US" b="1">
              <a:solidFill>
                <a:schemeClr val="lt1"/>
              </a:solidFill>
              <a:latin typeface="Arial" panose="020B0604020202020204"/>
              <a:ea typeface="Arial" panose="020B0604020202020204"/>
              <a:cs typeface="Arial" panose="020B0604020202020204"/>
              <a:sym typeface="Arial" panose="020B0604020202020204"/>
            </a:endParaRPr>
          </a:p>
        </p:txBody>
      </p:sp>
      <p:sp>
        <p:nvSpPr>
          <p:cNvPr id="111" name="Google Shape;111;p15"/>
          <p:cNvSpPr txBox="1"/>
          <p:nvPr>
            <p:ph type="body" idx="2"/>
          </p:nvPr>
        </p:nvSpPr>
        <p:spPr>
          <a:xfrm>
            <a:off x="376048" y="1655549"/>
            <a:ext cx="5062115" cy="4671278"/>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lt1"/>
              </a:buClr>
              <a:buSzPts val="1600"/>
              <a:buNone/>
            </a:pPr>
            <a:r>
              <a:rPr lang="en-US" sz="1600"/>
              <a:t>Conventional crop advisories are based on hand- tested soils and farmer intuition, although worthwhile, may be slow to come by and limited in extent. </a:t>
            </a:r>
            <a:endParaRPr lang="en-US" sz="1600"/>
          </a:p>
          <a:p>
            <a:pPr marL="0" lvl="0" indent="0" algn="l" rtl="0">
              <a:lnSpc>
                <a:spcPct val="110000"/>
              </a:lnSpc>
              <a:spcBef>
                <a:spcPts val="2500"/>
              </a:spcBef>
              <a:spcAft>
                <a:spcPts val="0"/>
              </a:spcAft>
              <a:buClr>
                <a:schemeClr val="lt1"/>
              </a:buClr>
              <a:buSzPts val="1600"/>
              <a:buNone/>
            </a:pPr>
            <a:r>
              <a:rPr lang="en-US" sz="1600"/>
              <a:t>Machine learning has come forward as a highly viable tool for agricultural decision-making, providing more scalable and efficient alternatives. </a:t>
            </a:r>
            <a:endParaRPr lang="en-US" sz="1600"/>
          </a:p>
          <a:p>
            <a:pPr marL="0" lvl="0" indent="0" algn="l" rtl="0">
              <a:lnSpc>
                <a:spcPct val="110000"/>
              </a:lnSpc>
              <a:spcBef>
                <a:spcPts val="2500"/>
              </a:spcBef>
              <a:spcAft>
                <a:spcPts val="0"/>
              </a:spcAft>
              <a:buClr>
                <a:schemeClr val="lt1"/>
              </a:buClr>
              <a:buSzPts val="1600"/>
              <a:buNone/>
            </a:pPr>
            <a:r>
              <a:rPr lang="en-US" sz="1600"/>
              <a:t>Based on analysis of soil characteristics, climatic trends, and past yield information, ML models can make accurate, localized crop recommendations to maximize agricultural yield and use of resources.</a:t>
            </a:r>
            <a:endParaRPr sz="1600"/>
          </a:p>
          <a:p>
            <a:pPr marL="0" lvl="0" indent="0" algn="l" rtl="0">
              <a:lnSpc>
                <a:spcPct val="110000"/>
              </a:lnSpc>
              <a:spcBef>
                <a:spcPts val="2500"/>
              </a:spcBef>
              <a:spcAft>
                <a:spcPts val="0"/>
              </a:spcAft>
              <a:buClr>
                <a:schemeClr val="lt1"/>
              </a:buClr>
              <a:buSzPts val="1700"/>
              <a:buNone/>
            </a:pPr>
            <a:endParaRPr sz="1700"/>
          </a:p>
        </p:txBody>
      </p:sp>
      <p:pic>
        <p:nvPicPr>
          <p:cNvPr id="112" name="Google Shape;112;p15" descr="A large agricultural sprinkler keeps a crop of carrots watered during dry conditions."/>
          <p:cNvPicPr preferRelativeResize="0"/>
          <p:nvPr>
            <p:ph type="body" idx="1"/>
          </p:nvPr>
        </p:nvPicPr>
        <p:blipFill rotWithShape="1">
          <a:blip r:embed="rId1"/>
          <a:srcRect l="11693" r="21451" b="-1"/>
          <a:stretch>
            <a:fillRect/>
          </a:stretch>
        </p:blipFill>
        <p:spPr>
          <a:xfrm>
            <a:off x="6502400" y="78539"/>
            <a:ext cx="5617776" cy="6700922"/>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17" name="Shape 117"/>
        <p:cNvGrpSpPr/>
        <p:nvPr/>
      </p:nvGrpSpPr>
      <p:grpSpPr>
        <a:xfrm>
          <a:off x="0" y="0"/>
          <a:ext cx="0" cy="0"/>
          <a:chOff x="0" y="0"/>
          <a:chExt cx="0" cy="0"/>
        </a:xfrm>
      </p:grpSpPr>
      <p:sp>
        <p:nvSpPr>
          <p:cNvPr id="118" name="Google Shape;118;p16"/>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9" name="Google Shape;119;p16"/>
          <p:cNvSpPr txBox="1"/>
          <p:nvPr>
            <p:ph type="title"/>
          </p:nvPr>
        </p:nvSpPr>
        <p:spPr>
          <a:xfrm>
            <a:off x="308389" y="750161"/>
            <a:ext cx="4806615" cy="1970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400"/>
              <a:buFont typeface="Arial" panose="020B0604020202020204"/>
              <a:buNone/>
            </a:pPr>
            <a:r>
              <a:rPr lang="en-US" b="1">
                <a:solidFill>
                  <a:schemeClr val="lt1"/>
                </a:solidFill>
                <a:latin typeface="Arial" panose="020B0604020202020204"/>
                <a:ea typeface="Arial" panose="020B0604020202020204"/>
                <a:cs typeface="Arial" panose="020B0604020202020204"/>
                <a:sym typeface="Arial" panose="020B0604020202020204"/>
              </a:rPr>
              <a:t>Basic Concepts</a:t>
            </a:r>
            <a:endParaRPr b="1">
              <a:solidFill>
                <a:schemeClr val="lt1"/>
              </a:solidFill>
              <a:latin typeface="Arial" panose="020B0604020202020204"/>
              <a:ea typeface="Arial" panose="020B0604020202020204"/>
              <a:cs typeface="Arial" panose="020B0604020202020204"/>
              <a:sym typeface="Arial" panose="020B0604020202020204"/>
            </a:endParaRPr>
          </a:p>
        </p:txBody>
      </p:sp>
      <p:pic>
        <p:nvPicPr>
          <p:cNvPr id="120" name="Google Shape;120;p16"/>
          <p:cNvPicPr preferRelativeResize="0"/>
          <p:nvPr>
            <p:ph type="body" idx="1"/>
          </p:nvPr>
        </p:nvPicPr>
        <p:blipFill rotWithShape="1">
          <a:blip r:embed="rId1"/>
          <a:srcRect t="2370" r="2" b="16828"/>
          <a:stretch>
            <a:fillRect/>
          </a:stretch>
        </p:blipFill>
        <p:spPr>
          <a:xfrm>
            <a:off x="419101" y="1766807"/>
            <a:ext cx="4686299" cy="4275884"/>
          </a:xfrm>
          <a:prstGeom prst="rect">
            <a:avLst/>
          </a:prstGeom>
          <a:noFill/>
          <a:ln>
            <a:noFill/>
          </a:ln>
        </p:spPr>
      </p:pic>
      <p:sp>
        <p:nvSpPr>
          <p:cNvPr id="121" name="Google Shape;121;p16"/>
          <p:cNvSpPr txBox="1"/>
          <p:nvPr>
            <p:ph type="body" idx="2"/>
          </p:nvPr>
        </p:nvSpPr>
        <p:spPr>
          <a:xfrm>
            <a:off x="6096000" y="750161"/>
            <a:ext cx="5115004" cy="5346947"/>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Clr>
                <a:schemeClr val="dk1"/>
              </a:buClr>
              <a:buSzPts val="1740"/>
              <a:buChar char="•"/>
            </a:pPr>
            <a:r>
              <a:rPr lang="en-US" sz="1700"/>
              <a:t>GBM sequentially rectifies errors in boosting models. Extra Trees adds randomness to Random Forests. </a:t>
            </a:r>
            <a:endParaRPr lang="en-US" sz="1700"/>
          </a:p>
          <a:p>
            <a:pPr marL="228600" lvl="0" indent="-228600" algn="l" rtl="0">
              <a:lnSpc>
                <a:spcPct val="110000"/>
              </a:lnSpc>
              <a:spcBef>
                <a:spcPts val="2500"/>
              </a:spcBef>
              <a:spcAft>
                <a:spcPts val="0"/>
              </a:spcAft>
              <a:buClr>
                <a:schemeClr val="dk1"/>
              </a:buClr>
              <a:buSzPts val="1740"/>
              <a:buChar char="•"/>
            </a:pPr>
            <a:r>
              <a:rPr lang="en-US" sz="1700"/>
              <a:t>CatBoost handles categorical features efficiently. XGBoost optimizes gradient boosting with parallel computing and regularization. </a:t>
            </a:r>
            <a:endParaRPr lang="en-US" sz="1700"/>
          </a:p>
          <a:p>
            <a:pPr marL="228600" lvl="0" indent="-228600" algn="l" rtl="0">
              <a:lnSpc>
                <a:spcPct val="110000"/>
              </a:lnSpc>
              <a:spcBef>
                <a:spcPts val="2500"/>
              </a:spcBef>
              <a:spcAft>
                <a:spcPts val="0"/>
              </a:spcAft>
              <a:buClr>
                <a:schemeClr val="dk1"/>
              </a:buClr>
              <a:buSzPts val="1740"/>
              <a:buChar char="•"/>
            </a:pPr>
            <a:r>
              <a:rPr lang="en-US" sz="1700"/>
              <a:t>Bagging Classifier improves stability by training on different bootstrap samples. SGD Classifier updates incrementally, suitable for high-dimensional data. Ridge Classifier uses L2 regularization for better generalization. </a:t>
            </a:r>
            <a:endParaRPr lang="en-US" sz="1700"/>
          </a:p>
          <a:p>
            <a:pPr marL="228600" lvl="0" indent="-228600" algn="l" rtl="0">
              <a:lnSpc>
                <a:spcPct val="110000"/>
              </a:lnSpc>
              <a:spcBef>
                <a:spcPts val="2500"/>
              </a:spcBef>
              <a:spcAft>
                <a:spcPts val="0"/>
              </a:spcAft>
              <a:buClr>
                <a:schemeClr val="dk1"/>
              </a:buClr>
              <a:buSzPts val="1740"/>
              <a:buChar char="•"/>
            </a:pPr>
            <a:r>
              <a:rPr lang="en-US" sz="1700"/>
              <a:t>Bernoulli Naive Bayes is for binary data. Passive Aggressive Classifier updates only on misclassification.</a:t>
            </a:r>
            <a:endParaRPr lang="en-US" sz="1700"/>
          </a:p>
          <a:p>
            <a:pPr marL="0" lvl="0" indent="0" algn="l" rtl="0">
              <a:lnSpc>
                <a:spcPct val="110000"/>
              </a:lnSpc>
              <a:spcBef>
                <a:spcPts val="2500"/>
              </a:spcBef>
              <a:spcAft>
                <a:spcPts val="0"/>
              </a:spcAft>
              <a:buClr>
                <a:schemeClr val="lt1"/>
              </a:buClr>
              <a:buSzPts val="1700"/>
              <a:buNone/>
            </a:pPr>
            <a:endParaRPr sz="17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26" name="Shape 126"/>
        <p:cNvGrpSpPr/>
        <p:nvPr/>
      </p:nvGrpSpPr>
      <p:grpSpPr>
        <a:xfrm>
          <a:off x="0" y="0"/>
          <a:ext cx="0" cy="0"/>
          <a:chOff x="0" y="0"/>
          <a:chExt cx="0" cy="0"/>
        </a:xfrm>
      </p:grpSpPr>
      <p:sp>
        <p:nvSpPr>
          <p:cNvPr id="127" name="Google Shape;127;p17"/>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8" name="Google Shape;128;p17"/>
          <p:cNvSpPr txBox="1"/>
          <p:nvPr>
            <p:ph type="title"/>
          </p:nvPr>
        </p:nvSpPr>
        <p:spPr>
          <a:xfrm>
            <a:off x="308389" y="750162"/>
            <a:ext cx="4797012" cy="18025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400"/>
              <a:buFont typeface="Arial" panose="020B0604020202020204"/>
              <a:buNone/>
            </a:pPr>
            <a:r>
              <a:rPr lang="en-US" b="1">
                <a:solidFill>
                  <a:schemeClr val="lt1"/>
                </a:solidFill>
                <a:latin typeface="Arial" panose="020B0604020202020204"/>
                <a:ea typeface="Arial" panose="020B0604020202020204"/>
                <a:cs typeface="Arial" panose="020B0604020202020204"/>
                <a:sym typeface="Arial" panose="020B0604020202020204"/>
              </a:rPr>
              <a:t>Methodology</a:t>
            </a:r>
            <a:endParaRPr lang="en-US" b="1">
              <a:solidFill>
                <a:schemeClr val="lt1"/>
              </a:solidFill>
              <a:latin typeface="Arial" panose="020B0604020202020204"/>
              <a:ea typeface="Arial" panose="020B0604020202020204"/>
              <a:cs typeface="Arial" panose="020B0604020202020204"/>
              <a:sym typeface="Arial" panose="020B0604020202020204"/>
            </a:endParaRPr>
          </a:p>
        </p:txBody>
      </p:sp>
      <p:sp>
        <p:nvSpPr>
          <p:cNvPr id="129" name="Google Shape;129;p17"/>
          <p:cNvSpPr txBox="1"/>
          <p:nvPr>
            <p:ph type="body" idx="2"/>
          </p:nvPr>
        </p:nvSpPr>
        <p:spPr>
          <a:xfrm>
            <a:off x="340137" y="1797803"/>
            <a:ext cx="4765264" cy="4326799"/>
          </a:xfrm>
          <a:prstGeom prst="rect">
            <a:avLst/>
          </a:prstGeom>
          <a:noFill/>
          <a:ln>
            <a:noFill/>
          </a:ln>
        </p:spPr>
        <p:txBody>
          <a:bodyPr spcFirstLastPara="1" wrap="square" lIns="91425" tIns="45700" rIns="91425" bIns="45700" anchor="b" anchorCtr="0">
            <a:normAutofit/>
          </a:bodyPr>
          <a:lstStyle/>
          <a:p>
            <a:pPr marL="228600" lvl="0" indent="-228600" algn="l" rtl="0">
              <a:lnSpc>
                <a:spcPct val="110000"/>
              </a:lnSpc>
              <a:spcBef>
                <a:spcPts val="0"/>
              </a:spcBef>
              <a:spcAft>
                <a:spcPts val="0"/>
              </a:spcAft>
              <a:buClr>
                <a:schemeClr val="lt1"/>
              </a:buClr>
              <a:buSzPts val="1740"/>
              <a:buChar char="•"/>
            </a:pPr>
            <a:r>
              <a:rPr lang="en-US" sz="1700"/>
              <a:t>Exploratory Data Analysis  </a:t>
            </a:r>
            <a:endParaRPr lang="en-US" sz="1700"/>
          </a:p>
          <a:p>
            <a:pPr marL="228600" lvl="0" indent="-228600" algn="l" rtl="0">
              <a:lnSpc>
                <a:spcPct val="110000"/>
              </a:lnSpc>
              <a:spcBef>
                <a:spcPts val="2500"/>
              </a:spcBef>
              <a:spcAft>
                <a:spcPts val="0"/>
              </a:spcAft>
              <a:buClr>
                <a:schemeClr val="lt1"/>
              </a:buClr>
              <a:buSzPts val="1740"/>
              <a:buChar char="•"/>
            </a:pPr>
            <a:r>
              <a:rPr lang="en-US" sz="1700"/>
              <a:t>Data Preprocessing: Converting the UTC to datetime format makes sense to humans.. </a:t>
            </a:r>
            <a:endParaRPr lang="en-US" sz="1700"/>
          </a:p>
          <a:p>
            <a:pPr marL="228600" lvl="0" indent="-228600" algn="l" rtl="0">
              <a:lnSpc>
                <a:spcPct val="110000"/>
              </a:lnSpc>
              <a:spcBef>
                <a:spcPts val="2500"/>
              </a:spcBef>
              <a:spcAft>
                <a:spcPts val="0"/>
              </a:spcAft>
              <a:buClr>
                <a:schemeClr val="lt1"/>
              </a:buClr>
              <a:buSzPts val="1740"/>
              <a:buChar char="•"/>
            </a:pPr>
            <a:r>
              <a:rPr lang="en-US" sz="1700"/>
              <a:t>Feature Engineering: Generate temporal features using functions from the feature_engine package. </a:t>
            </a:r>
            <a:endParaRPr lang="en-US" sz="1700"/>
          </a:p>
          <a:p>
            <a:pPr marL="228600" lvl="0" indent="-228600" algn="l" rtl="0">
              <a:lnSpc>
                <a:spcPct val="110000"/>
              </a:lnSpc>
              <a:spcBef>
                <a:spcPts val="2500"/>
              </a:spcBef>
              <a:spcAft>
                <a:spcPts val="0"/>
              </a:spcAft>
              <a:buClr>
                <a:schemeClr val="lt1"/>
              </a:buClr>
              <a:buSzPts val="1740"/>
              <a:buChar char="•"/>
            </a:pPr>
            <a:r>
              <a:rPr lang="en-US" sz="1700"/>
              <a:t>Data Optimization: Iterate through all the columns of a dataframe and modify the datatype to reduce memory usage</a:t>
            </a:r>
            <a:endParaRPr lang="en-US" sz="1700"/>
          </a:p>
          <a:p>
            <a:pPr marL="0" lvl="0" indent="0" algn="l" rtl="0">
              <a:lnSpc>
                <a:spcPct val="110000"/>
              </a:lnSpc>
              <a:spcBef>
                <a:spcPts val="2500"/>
              </a:spcBef>
              <a:spcAft>
                <a:spcPts val="0"/>
              </a:spcAft>
              <a:buClr>
                <a:schemeClr val="lt1"/>
              </a:buClr>
              <a:buSzPts val="1600"/>
              <a:buNone/>
            </a:pPr>
            <a:endParaRPr sz="1600"/>
          </a:p>
        </p:txBody>
      </p:sp>
      <p:pic>
        <p:nvPicPr>
          <p:cNvPr id="130" name="Google Shape;130;p17"/>
          <p:cNvPicPr preferRelativeResize="0"/>
          <p:nvPr/>
        </p:nvPicPr>
        <p:blipFill rotWithShape="1">
          <a:blip r:embed="rId1"/>
          <a:srcRect/>
          <a:stretch>
            <a:fillRect/>
          </a:stretch>
        </p:blipFill>
        <p:spPr>
          <a:xfrm>
            <a:off x="6096000" y="750162"/>
            <a:ext cx="5522835" cy="5374440"/>
          </a:xfrm>
          <a:prstGeom prst="rect">
            <a:avLst/>
          </a:prstGeom>
          <a:solidFill>
            <a:schemeClr val="lt1"/>
          </a:solid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35" name="Shape 135"/>
        <p:cNvGrpSpPr/>
        <p:nvPr/>
      </p:nvGrpSpPr>
      <p:grpSpPr>
        <a:xfrm>
          <a:off x="0" y="0"/>
          <a:ext cx="0" cy="0"/>
          <a:chOff x="0" y="0"/>
          <a:chExt cx="0" cy="0"/>
        </a:xfrm>
      </p:grpSpPr>
      <p:sp>
        <p:nvSpPr>
          <p:cNvPr id="136" name="Google Shape;136;p1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7" name="Google Shape;137;p18"/>
          <p:cNvSpPr/>
          <p:nvPr/>
        </p:nvSpPr>
        <p:spPr>
          <a:xfrm flipH="1">
            <a:off x="-18379" y="0"/>
            <a:ext cx="5058469" cy="6874453"/>
          </a:xfrm>
          <a:custGeom>
            <a:avLst/>
            <a:gdLst/>
            <a:ahLst/>
            <a:cxnLst/>
            <a:rect l="l" t="t" r="r" b="b"/>
            <a:pathLst>
              <a:path w="5058469" h="6874453" extrusionOk="0">
                <a:moveTo>
                  <a:pt x="679539" y="0"/>
                </a:moveTo>
                <a:lnTo>
                  <a:pt x="5058469" y="0"/>
                </a:lnTo>
                <a:lnTo>
                  <a:pt x="5058469" y="6874453"/>
                </a:lnTo>
                <a:lnTo>
                  <a:pt x="679539" y="6874453"/>
                </a:lnTo>
                <a:cubicBezTo>
                  <a:pt x="304240" y="6874453"/>
                  <a:pt x="0" y="6570213"/>
                  <a:pt x="0" y="6194913"/>
                </a:cubicBezTo>
                <a:lnTo>
                  <a:pt x="0" y="679540"/>
                </a:lnTo>
                <a:cubicBezTo>
                  <a:pt x="0" y="304240"/>
                  <a:pt x="304240" y="0"/>
                  <a:pt x="67953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8" name="Google Shape;138;p18"/>
          <p:cNvSpPr txBox="1"/>
          <p:nvPr>
            <p:ph type="title"/>
          </p:nvPr>
        </p:nvSpPr>
        <p:spPr>
          <a:xfrm>
            <a:off x="308387" y="753034"/>
            <a:ext cx="4256263" cy="179966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400"/>
              <a:buFont typeface="Arial" panose="020B0604020202020204"/>
              <a:buNone/>
            </a:pPr>
            <a:r>
              <a:rPr lang="en-US" b="1">
                <a:solidFill>
                  <a:schemeClr val="lt1"/>
                </a:solidFill>
                <a:latin typeface="Arial" panose="020B0604020202020204"/>
                <a:ea typeface="Arial" panose="020B0604020202020204"/>
                <a:cs typeface="Arial" panose="020B0604020202020204"/>
                <a:sym typeface="Arial" panose="020B0604020202020204"/>
              </a:rPr>
              <a:t>Methodology</a:t>
            </a:r>
            <a:endParaRPr lang="en-US" b="1">
              <a:solidFill>
                <a:schemeClr val="lt1"/>
              </a:solidFill>
              <a:latin typeface="Arial" panose="020B0604020202020204"/>
              <a:ea typeface="Arial" panose="020B0604020202020204"/>
              <a:cs typeface="Arial" panose="020B0604020202020204"/>
              <a:sym typeface="Arial" panose="020B0604020202020204"/>
            </a:endParaRPr>
          </a:p>
        </p:txBody>
      </p:sp>
      <p:sp>
        <p:nvSpPr>
          <p:cNvPr id="139" name="Google Shape;139;p18"/>
          <p:cNvSpPr txBox="1"/>
          <p:nvPr>
            <p:ph type="body" idx="2"/>
          </p:nvPr>
        </p:nvSpPr>
        <p:spPr>
          <a:xfrm>
            <a:off x="340619" y="2805545"/>
            <a:ext cx="4256263" cy="3319410"/>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lt1"/>
              </a:buClr>
              <a:buSzPts val="1700"/>
              <a:buNone/>
            </a:pPr>
            <a:r>
              <a:rPr lang="en-US" sz="1700"/>
              <a:t>D. EDA : The study reveals humidity (-0.64), nitrogen (-0.32) and rainfall (-0.31) to most closely relate to crop choice, highlighting their significance in farm decision making. The factors have a significant influence on crop suitability, highlighting the necessity of tracking soil nutrients and weather patterns for maximum farming productivity and sustainable crop advice.</a:t>
            </a:r>
            <a:endParaRPr sz="1700"/>
          </a:p>
          <a:p>
            <a:pPr marL="0" lvl="0" indent="0" algn="l" rtl="0">
              <a:lnSpc>
                <a:spcPct val="110000"/>
              </a:lnSpc>
              <a:spcBef>
                <a:spcPts val="2500"/>
              </a:spcBef>
              <a:spcAft>
                <a:spcPts val="0"/>
              </a:spcAft>
              <a:buClr>
                <a:schemeClr val="lt1"/>
              </a:buClr>
              <a:buSzPts val="1700"/>
              <a:buNone/>
            </a:pPr>
            <a:endParaRPr sz="1700"/>
          </a:p>
        </p:txBody>
      </p:sp>
      <p:pic>
        <p:nvPicPr>
          <p:cNvPr id="140" name="Google Shape;140;p18"/>
          <p:cNvPicPr preferRelativeResize="0"/>
          <p:nvPr/>
        </p:nvPicPr>
        <p:blipFill rotWithShape="1">
          <a:blip r:embed="rId1"/>
          <a:srcRect/>
          <a:stretch>
            <a:fillRect/>
          </a:stretch>
        </p:blipFill>
        <p:spPr>
          <a:xfrm>
            <a:off x="5380227" y="232475"/>
            <a:ext cx="6503385" cy="6431796"/>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45" name="Shape 145"/>
        <p:cNvGrpSpPr/>
        <p:nvPr/>
      </p:nvGrpSpPr>
      <p:grpSpPr>
        <a:xfrm>
          <a:off x="0" y="0"/>
          <a:ext cx="0" cy="0"/>
          <a:chOff x="0" y="0"/>
          <a:chExt cx="0" cy="0"/>
        </a:xfrm>
      </p:grpSpPr>
      <p:sp>
        <p:nvSpPr>
          <p:cNvPr id="146" name="Google Shape;146;p1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7" name="Google Shape;147;p19"/>
          <p:cNvSpPr/>
          <p:nvPr/>
        </p:nvSpPr>
        <p:spPr>
          <a:xfrm flipH="1">
            <a:off x="-18379" y="0"/>
            <a:ext cx="5058469" cy="6874453"/>
          </a:xfrm>
          <a:custGeom>
            <a:avLst/>
            <a:gdLst/>
            <a:ahLst/>
            <a:cxnLst/>
            <a:rect l="l" t="t" r="r" b="b"/>
            <a:pathLst>
              <a:path w="5058469" h="6874453" extrusionOk="0">
                <a:moveTo>
                  <a:pt x="679539" y="0"/>
                </a:moveTo>
                <a:lnTo>
                  <a:pt x="5058469" y="0"/>
                </a:lnTo>
                <a:lnTo>
                  <a:pt x="5058469" y="6874453"/>
                </a:lnTo>
                <a:lnTo>
                  <a:pt x="679539" y="6874453"/>
                </a:lnTo>
                <a:cubicBezTo>
                  <a:pt x="304240" y="6874453"/>
                  <a:pt x="0" y="6570213"/>
                  <a:pt x="0" y="6194913"/>
                </a:cubicBezTo>
                <a:lnTo>
                  <a:pt x="0" y="679540"/>
                </a:lnTo>
                <a:cubicBezTo>
                  <a:pt x="0" y="304240"/>
                  <a:pt x="304240" y="0"/>
                  <a:pt x="67953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8" name="Google Shape;148;p19"/>
          <p:cNvSpPr txBox="1"/>
          <p:nvPr>
            <p:ph type="title"/>
          </p:nvPr>
        </p:nvSpPr>
        <p:spPr>
          <a:xfrm>
            <a:off x="308387" y="753034"/>
            <a:ext cx="4256263" cy="179966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400"/>
              <a:buFont typeface="Arial" panose="020B0604020202020204"/>
              <a:buNone/>
            </a:pPr>
            <a:r>
              <a:rPr lang="en-US" b="1">
                <a:solidFill>
                  <a:schemeClr val="lt1"/>
                </a:solidFill>
                <a:latin typeface="Arial" panose="020B0604020202020204"/>
                <a:ea typeface="Arial" panose="020B0604020202020204"/>
                <a:cs typeface="Arial" panose="020B0604020202020204"/>
                <a:sym typeface="Arial" panose="020B0604020202020204"/>
              </a:rPr>
              <a:t>Methodology</a:t>
            </a:r>
            <a:endParaRPr lang="en-US" b="1">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19"/>
          <p:cNvSpPr txBox="1"/>
          <p:nvPr>
            <p:ph type="body" idx="2"/>
          </p:nvPr>
        </p:nvSpPr>
        <p:spPr>
          <a:xfrm>
            <a:off x="340619" y="2805545"/>
            <a:ext cx="4256263" cy="3319410"/>
          </a:xfrm>
          <a:prstGeom prst="rect">
            <a:avLst/>
          </a:prstGeom>
          <a:noFill/>
          <a:ln>
            <a:noFill/>
          </a:ln>
        </p:spPr>
        <p:txBody>
          <a:bodyPr spcFirstLastPara="1" wrap="square" lIns="91425" tIns="45700" rIns="91425" bIns="45700" anchor="b" anchorCtr="0">
            <a:normAutofit/>
          </a:bodyPr>
          <a:lstStyle/>
          <a:p>
            <a:pPr marL="0" lvl="0" indent="0" algn="l" rtl="0">
              <a:lnSpc>
                <a:spcPct val="120000"/>
              </a:lnSpc>
              <a:spcBef>
                <a:spcPts val="0"/>
              </a:spcBef>
              <a:spcAft>
                <a:spcPts val="0"/>
              </a:spcAft>
              <a:buClr>
                <a:schemeClr val="lt1"/>
              </a:buClr>
              <a:buSzPts val="2000"/>
              <a:buNone/>
            </a:pPr>
            <a:r>
              <a:rPr lang="en-US"/>
              <a:t>E. Feature Importance = refer to image</a:t>
            </a:r>
            <a:endParaRPr lang="en-US"/>
          </a:p>
          <a:p>
            <a:pPr marL="0" lvl="0" indent="0" algn="l" rtl="0">
              <a:lnSpc>
                <a:spcPct val="120000"/>
              </a:lnSpc>
              <a:spcBef>
                <a:spcPts val="2500"/>
              </a:spcBef>
              <a:spcAft>
                <a:spcPts val="0"/>
              </a:spcAft>
              <a:buClr>
                <a:schemeClr val="lt1"/>
              </a:buClr>
              <a:buSzPts val="2000"/>
              <a:buNone/>
            </a:pPr>
          </a:p>
        </p:txBody>
      </p:sp>
      <p:pic>
        <p:nvPicPr>
          <p:cNvPr id="150" name="Google Shape;150;p19"/>
          <p:cNvPicPr preferRelativeResize="0"/>
          <p:nvPr/>
        </p:nvPicPr>
        <p:blipFill rotWithShape="1">
          <a:blip r:embed="rId1"/>
          <a:srcRect/>
          <a:stretch>
            <a:fillRect/>
          </a:stretch>
        </p:blipFill>
        <p:spPr>
          <a:xfrm>
            <a:off x="5058469" y="381422"/>
            <a:ext cx="6937219" cy="6044393"/>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5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55" name="Shape 155"/>
        <p:cNvGrpSpPr/>
        <p:nvPr/>
      </p:nvGrpSpPr>
      <p:grpSpPr>
        <a:xfrm>
          <a:off x="0" y="0"/>
          <a:ext cx="0" cy="0"/>
          <a:chOff x="0" y="0"/>
          <a:chExt cx="0" cy="0"/>
        </a:xfrm>
      </p:grpSpPr>
      <p:sp>
        <p:nvSpPr>
          <p:cNvPr id="156" name="Google Shape;156;p2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7" name="Google Shape;157;p20"/>
          <p:cNvSpPr/>
          <p:nvPr/>
        </p:nvSpPr>
        <p:spPr>
          <a:xfrm flipH="1">
            <a:off x="-18379" y="0"/>
            <a:ext cx="5058469" cy="6874453"/>
          </a:xfrm>
          <a:custGeom>
            <a:avLst/>
            <a:gdLst/>
            <a:ahLst/>
            <a:cxnLst/>
            <a:rect l="l" t="t" r="r" b="b"/>
            <a:pathLst>
              <a:path w="5058469" h="6874453" extrusionOk="0">
                <a:moveTo>
                  <a:pt x="679539" y="0"/>
                </a:moveTo>
                <a:lnTo>
                  <a:pt x="5058469" y="0"/>
                </a:lnTo>
                <a:lnTo>
                  <a:pt x="5058469" y="6874453"/>
                </a:lnTo>
                <a:lnTo>
                  <a:pt x="679539" y="6874453"/>
                </a:lnTo>
                <a:cubicBezTo>
                  <a:pt x="304240" y="6874453"/>
                  <a:pt x="0" y="6570213"/>
                  <a:pt x="0" y="6194913"/>
                </a:cubicBezTo>
                <a:lnTo>
                  <a:pt x="0" y="679540"/>
                </a:lnTo>
                <a:cubicBezTo>
                  <a:pt x="0" y="304240"/>
                  <a:pt x="304240" y="0"/>
                  <a:pt x="67953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8" name="Google Shape;158;p20"/>
          <p:cNvSpPr txBox="1"/>
          <p:nvPr>
            <p:ph type="title"/>
          </p:nvPr>
        </p:nvSpPr>
        <p:spPr>
          <a:xfrm>
            <a:off x="308387" y="753034"/>
            <a:ext cx="4256263" cy="179966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800"/>
              <a:buFont typeface="Arial" panose="020B0604020202020204"/>
              <a:buNone/>
            </a:pPr>
            <a:r>
              <a:rPr lang="en-US"/>
              <a:t>Methodology</a:t>
            </a:r>
            <a:endParaRPr b="1">
              <a:solidFill>
                <a:schemeClr val="lt1"/>
              </a:solidFill>
              <a:latin typeface="Arial" panose="020B0604020202020204"/>
              <a:ea typeface="Arial" panose="020B0604020202020204"/>
              <a:cs typeface="Arial" panose="020B0604020202020204"/>
              <a:sym typeface="Arial" panose="020B0604020202020204"/>
            </a:endParaRPr>
          </a:p>
        </p:txBody>
      </p:sp>
      <p:sp>
        <p:nvSpPr>
          <p:cNvPr id="159" name="Google Shape;159;p20"/>
          <p:cNvSpPr txBox="1"/>
          <p:nvPr>
            <p:ph type="body" idx="2"/>
          </p:nvPr>
        </p:nvSpPr>
        <p:spPr>
          <a:xfrm>
            <a:off x="0" y="2501683"/>
            <a:ext cx="4256263" cy="3319410"/>
          </a:xfrm>
          <a:prstGeom prst="rect">
            <a:avLst/>
          </a:prstGeom>
          <a:noFill/>
          <a:ln>
            <a:noFill/>
          </a:ln>
        </p:spPr>
        <p:txBody>
          <a:bodyPr spcFirstLastPara="1" wrap="square" lIns="91425" tIns="45700" rIns="91425" bIns="45700" anchor="b" anchorCtr="0">
            <a:normAutofit lnSpcReduction="10000"/>
          </a:bodyPr>
          <a:lstStyle/>
          <a:p>
            <a:pPr marL="228600" lvl="0" indent="-228600" algn="just" rtl="0">
              <a:lnSpc>
                <a:spcPct val="120000"/>
              </a:lnSpc>
              <a:spcBef>
                <a:spcPts val="0"/>
              </a:spcBef>
              <a:spcAft>
                <a:spcPts val="0"/>
              </a:spcAft>
              <a:buClr>
                <a:schemeClr val="dk1"/>
              </a:buClr>
              <a:buSzPts val="1740"/>
              <a:buChar char="•"/>
            </a:pPr>
            <a:r>
              <a:rPr lang="en-US"/>
              <a:t>Statistical visualization of the testing dataset using t-SNE method (a) Testing dataset (b) Features extracted by the early fusion model (c) Features extracted after adding self-attention (d) Features extracted after adding rice transformer model</a:t>
            </a:r>
            <a:endParaRPr lang="en-US"/>
          </a:p>
        </p:txBody>
      </p:sp>
      <p:pic>
        <p:nvPicPr>
          <p:cNvPr id="160" name="Google Shape;160;p20"/>
          <p:cNvPicPr preferRelativeResize="0"/>
          <p:nvPr>
            <p:ph type="body" idx="1"/>
          </p:nvPr>
        </p:nvPicPr>
        <p:blipFill rotWithShape="1">
          <a:blip r:embed="rId1"/>
          <a:srcRect/>
          <a:stretch>
            <a:fillRect/>
          </a:stretch>
        </p:blipFill>
        <p:spPr>
          <a:xfrm>
            <a:off x="5879846" y="381423"/>
            <a:ext cx="5467230" cy="6044393"/>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65" name="Shape 165"/>
        <p:cNvGrpSpPr/>
        <p:nvPr/>
      </p:nvGrpSpPr>
      <p:grpSpPr>
        <a:xfrm>
          <a:off x="0" y="0"/>
          <a:ext cx="0" cy="0"/>
          <a:chOff x="0" y="0"/>
          <a:chExt cx="0" cy="0"/>
        </a:xfrm>
      </p:grpSpPr>
      <p:sp>
        <p:nvSpPr>
          <p:cNvPr id="166" name="Google Shape;166;p21"/>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 name="Google Shape;167;p21"/>
          <p:cNvSpPr txBox="1"/>
          <p:nvPr>
            <p:ph type="title"/>
          </p:nvPr>
        </p:nvSpPr>
        <p:spPr>
          <a:xfrm>
            <a:off x="308389" y="750626"/>
            <a:ext cx="5015852" cy="180560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400"/>
              <a:buFont typeface="Arial" panose="020B0604020202020204"/>
              <a:buNone/>
            </a:pPr>
            <a:r>
              <a:rPr lang="en-US" b="1">
                <a:solidFill>
                  <a:schemeClr val="lt1"/>
                </a:solidFill>
                <a:latin typeface="Arial" panose="020B0604020202020204"/>
                <a:ea typeface="Arial" panose="020B0604020202020204"/>
                <a:cs typeface="Arial" panose="020B0604020202020204"/>
                <a:sym typeface="Arial" panose="020B0604020202020204"/>
              </a:rPr>
              <a:t>Methodology</a:t>
            </a:r>
            <a:endParaRPr b="1">
              <a:solidFill>
                <a:schemeClr val="lt1"/>
              </a:solidFill>
              <a:latin typeface="Arial" panose="020B0604020202020204"/>
              <a:ea typeface="Arial" panose="020B0604020202020204"/>
              <a:cs typeface="Arial" panose="020B0604020202020204"/>
              <a:sym typeface="Arial" panose="020B0604020202020204"/>
            </a:endParaRPr>
          </a:p>
        </p:txBody>
      </p:sp>
      <p:sp>
        <p:nvSpPr>
          <p:cNvPr id="168" name="Google Shape;168;p21"/>
          <p:cNvSpPr txBox="1"/>
          <p:nvPr>
            <p:ph type="body" idx="2"/>
          </p:nvPr>
        </p:nvSpPr>
        <p:spPr>
          <a:xfrm>
            <a:off x="340627" y="2569464"/>
            <a:ext cx="4847193" cy="3555491"/>
          </a:xfrm>
          <a:prstGeom prst="rect">
            <a:avLst/>
          </a:prstGeom>
          <a:noFill/>
          <a:ln>
            <a:noFill/>
          </a:ln>
        </p:spPr>
        <p:txBody>
          <a:bodyPr spcFirstLastPara="1" wrap="square" lIns="91425" tIns="45700" rIns="91425" bIns="45700" anchor="b" anchorCtr="0">
            <a:normAutofit/>
          </a:bodyPr>
          <a:lstStyle/>
          <a:p>
            <a:pPr marL="0" lvl="0" indent="0" algn="l" rtl="0">
              <a:lnSpc>
                <a:spcPct val="120000"/>
              </a:lnSpc>
              <a:spcBef>
                <a:spcPts val="0"/>
              </a:spcBef>
              <a:spcAft>
                <a:spcPts val="0"/>
              </a:spcAft>
              <a:buClr>
                <a:schemeClr val="dk1"/>
              </a:buClr>
              <a:buSzPts val="1740"/>
              <a:buNone/>
            </a:pPr>
            <a:r>
              <a:rPr lang="en-US"/>
              <a:t>G. Defining Function – The confusion matrix is used for understanding how well our classification model performs.</a:t>
            </a:r>
            <a:endParaRPr lang="en-US"/>
          </a:p>
          <a:p>
            <a:pPr marL="0" lvl="0" indent="0" algn="l" rtl="0">
              <a:lnSpc>
                <a:spcPct val="120000"/>
              </a:lnSpc>
              <a:spcBef>
                <a:spcPts val="2500"/>
              </a:spcBef>
              <a:spcAft>
                <a:spcPts val="0"/>
              </a:spcAft>
              <a:buClr>
                <a:schemeClr val="dk1"/>
              </a:buClr>
              <a:buSzPts val="1740"/>
              <a:buNone/>
            </a:pPr>
            <a:r>
              <a:rPr lang="en-US"/>
              <a:t>H. Now that the procedures have been completed, we are ready to train and evaluate the machine learning models. For each model accuracy, precision and recall is calculated </a:t>
            </a:r>
            <a:endParaRPr lang="en-US"/>
          </a:p>
          <a:p>
            <a:pPr marL="0" lvl="0" indent="0" algn="l" rtl="0">
              <a:lnSpc>
                <a:spcPct val="120000"/>
              </a:lnSpc>
              <a:spcBef>
                <a:spcPts val="2500"/>
              </a:spcBef>
              <a:spcAft>
                <a:spcPts val="0"/>
              </a:spcAft>
              <a:buClr>
                <a:schemeClr val="lt1"/>
              </a:buClr>
              <a:buSzPts val="2000"/>
              <a:buNone/>
            </a:pPr>
          </a:p>
        </p:txBody>
      </p:sp>
      <p:sp>
        <p:nvSpPr>
          <p:cNvPr id="169" name="Google Shape;169;p21"/>
          <p:cNvSpPr/>
          <p:nvPr/>
        </p:nvSpPr>
        <p:spPr>
          <a:xfrm>
            <a:off x="6096000" y="0"/>
            <a:ext cx="6096000" cy="6858000"/>
          </a:xfrm>
          <a:custGeom>
            <a:avLst/>
            <a:gdLst/>
            <a:ahLst/>
            <a:cxnLst/>
            <a:rect l="l" t="t" r="r" b="b"/>
            <a:pathLst>
              <a:path w="6096000" h="6858000" extrusionOk="0">
                <a:moveTo>
                  <a:pt x="677913" y="0"/>
                </a:moveTo>
                <a:lnTo>
                  <a:pt x="6096000" y="0"/>
                </a:lnTo>
                <a:lnTo>
                  <a:pt x="6096000" y="6858000"/>
                </a:lnTo>
                <a:lnTo>
                  <a:pt x="677913" y="6858000"/>
                </a:lnTo>
                <a:cubicBezTo>
                  <a:pt x="303512" y="6858000"/>
                  <a:pt x="0" y="6554488"/>
                  <a:pt x="0" y="6180087"/>
                </a:cubicBezTo>
                <a:lnTo>
                  <a:pt x="0" y="677913"/>
                </a:lnTo>
                <a:cubicBezTo>
                  <a:pt x="0" y="303512"/>
                  <a:pt x="303512" y="0"/>
                  <a:pt x="677913"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0" name="Google Shape;170;p21"/>
          <p:cNvPicPr preferRelativeResize="0"/>
          <p:nvPr>
            <p:ph type="body" idx="1"/>
          </p:nvPr>
        </p:nvPicPr>
        <p:blipFill rotWithShape="1">
          <a:blip r:embed="rId1"/>
          <a:srcRect/>
          <a:stretch>
            <a:fillRect/>
          </a:stretch>
        </p:blipFill>
        <p:spPr>
          <a:xfrm>
            <a:off x="6540285" y="381423"/>
            <a:ext cx="5343326" cy="5616421"/>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DylanVTI">
  <a:themeElements>
    <a:clrScheme name="Custom 8">
      <a:dk1>
        <a:srgbClr val="000000"/>
      </a:dk1>
      <a:lt1>
        <a:srgbClr val="FFFFFF"/>
      </a:lt1>
      <a:dk2>
        <a:srgbClr val="1A1A33"/>
      </a:dk2>
      <a:lt2>
        <a:srgbClr val="EEFFE3"/>
      </a:lt2>
      <a:accent1>
        <a:srgbClr val="5C40EF"/>
      </a:accent1>
      <a:accent2>
        <a:srgbClr val="B8A0F8"/>
      </a:accent2>
      <a:accent3>
        <a:srgbClr val="00C777"/>
      </a:accent3>
      <a:accent4>
        <a:srgbClr val="005A66"/>
      </a:accent4>
      <a:accent5>
        <a:srgbClr val="9956EA"/>
      </a:accent5>
      <a:accent6>
        <a:srgbClr val="9BBB25"/>
      </a:accent6>
      <a:hlink>
        <a:srgbClr val="674CF0"/>
      </a:hlink>
      <a:folHlink>
        <a:srgbClr val="B53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4005</Words>
  <Application>WPS Slides</Application>
  <PresentationFormat/>
  <Paragraphs>69</Paragraphs>
  <Slides>12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12</vt:i4>
      </vt:variant>
    </vt:vector>
  </HeadingPairs>
  <TitlesOfParts>
    <vt:vector size="19" baseType="lpstr">
      <vt:lpstr>Arial</vt:lpstr>
      <vt:lpstr>SimSun</vt:lpstr>
      <vt:lpstr>Wingdings</vt:lpstr>
      <vt:lpstr>Arial</vt:lpstr>
      <vt:lpstr>Microsoft YaHei</vt:lpstr>
      <vt:lpstr>Arial Unicode MS</vt:lpstr>
      <vt:lpstr>DylanVTI</vt:lpstr>
      <vt:lpstr>Comparative Analysis of Machine Learning Models for Crop Recommendation Model    SUBHADEEP SAHA                       2205779 ANKIT RAY                                      2205535 ANIK PAUL                                      22051235 SOUMEN SEKHAR BISWAS          2205777 </vt:lpstr>
      <vt:lpstr>Introduction</vt:lpstr>
      <vt:lpstr>Literature Survey</vt:lpstr>
      <vt:lpstr>Basic Concepts</vt:lpstr>
      <vt:lpstr>Methodology</vt:lpstr>
      <vt:lpstr>Methodology</vt:lpstr>
      <vt:lpstr>Methodology</vt:lpstr>
      <vt:lpstr>Methodology</vt:lpstr>
      <vt:lpstr>Methodology</vt:lpstr>
      <vt:lpstr>Assessment of Results</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Comparative Analysis of Machine Learning Models for Crop Recommendation Model    SUBHADEEP SAHA                        2205779 ANKIT RAY                                      2205535 ANIK PAUL                                      22051235 SOUMEN SEKHAR BISWAS          2205777 </dc:title>
  <dc:creator/>
  <cp:lastModifiedBy>Subhadeep Saha</cp:lastModifiedBy>
  <cp:revision>1</cp:revision>
  <dcterms:created xsi:type="dcterms:W3CDTF">2025-04-05T21:02:53Z</dcterms:created>
  <dcterms:modified xsi:type="dcterms:W3CDTF">2025-04-05T21:02:53Z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74888B508D3D41C5A439494AC7CB43BB_12</vt:lpwstr>
  </property>
  <property fmtid="{D5CDD505-2E9C-101B-9397-08002B2CF9AE}" pid="3" name="KSOProductBuildVer">
    <vt:lpwstr>1033-12.2.0.20782</vt:lpwstr>
  </property>
</Properties>
</file>